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sldIdLst>
    <p:sldId id="12074" r:id="rId4"/>
    <p:sldId id="12075" r:id="rId5"/>
    <p:sldId id="12076" r:id="rId6"/>
    <p:sldId id="12077" r:id="rId7"/>
    <p:sldId id="1207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2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FED999-2E95-CF32-F1FB-2A99AA433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095C3C-AFA1-CA67-350A-9406F64E7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70B29F-A604-5BC7-8695-B3AA9C291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36080D-B36E-D818-0EFB-7A31E3C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67D6F4-F7D8-9ABC-C843-BEEDFC88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05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259DE-EC59-36C2-7869-525BC8BA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2B2094-8DF9-B03A-85CE-53FF5A628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172F4A-CA97-A040-729B-30484732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AA68F-FC58-B332-CF34-00FAC8F8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D732B9-3CF5-F023-499F-CB891EC8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85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ECD2E3-71EE-F5AB-9414-D42E92088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BEFF8B-B7C9-698B-7901-B258D5CF8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E77F4C-5FC5-6FC4-5879-BE594119C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040CCE-852C-D1C5-CB3C-172E42E25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C60B76-9537-9258-C548-1F1477A6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840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41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23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38C25-E417-2C47-EDAB-41915C37B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D618C-E7BF-2E92-587C-2D74D5EAB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D0DCC9-B992-B27C-CAF8-5D2C82F0B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31D6C0-32C8-BEC2-4D9D-B36A706F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145257-0C0E-61ED-17E3-604B0926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2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32F5BC-58BC-5502-1E48-D922CCA0A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DB5849-ACB6-C8C7-2474-C4D9516F5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4E5504-0748-1E7D-7592-E818C5965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C3389F-D31D-36BD-BAF3-BC7E11FC8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8013D-379D-EE27-0062-8CA247A2A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03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051F7-E3DE-2012-C1BA-2024777C6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56A0EA-ADBB-1281-7FCA-A5E7F1380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C3F8DE-D4AA-E75D-BC70-E3F4C0DF8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7CDBE0-910D-8A82-1FEB-28A325023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FB756D-CAC7-E687-1A48-2B303722C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0B6745-41BB-BBFF-DF68-942B3256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41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F5002-E589-BDD6-6651-B4ED4BED8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7B3299-5A7D-0980-40CA-9A7C91165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0C571E-7806-69D5-F39A-941CB8DA1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114FE6-1E65-7427-7EC6-F22134340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E0B387F-D74F-21F4-ACE4-B6370DE00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A941EC0-688E-807D-9FBD-86A9823D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5CB996D-BFAF-2786-8B24-8DC3DDF42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E918FE0-08D4-9989-CB43-CF52767E5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07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AE01C-C163-BDE8-5287-2283CF464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24A81F4-2A53-F5CA-AA1C-DA277C80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D64E20-FCE8-FFDA-3C22-0F5190855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D46CF5-1E79-D93A-AD1A-437C1558B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86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9DE7434-1107-FB99-09BC-8CEF14E3B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AA3ABB6-8514-F559-C6F7-844477FEF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18B803-1545-E422-902D-105C05663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162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2CF92C-51EC-8AD1-33B7-84F1088AC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6E69CB-9D44-4E72-BCF5-A97917A46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6754155-5666-7DFA-37DD-9FAB50B51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D0CB46-E215-21DA-CD1C-4425EF32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AE6504-DDE2-AAE8-2910-FE9779EDF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1D8FC3-D39E-DBD2-2E4F-0E55D5962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11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6E88B3-1ADB-F867-C449-5A5274BC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36AE943-AF9C-77B8-0492-02DEC16E7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65DC92A-DED0-B2BD-4DB9-A9CDD8BD3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809D7A-1A0C-BE30-57EF-B6C1278B3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F5378A-3F42-3F3A-28E4-F6CD764FB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DBAE93-E4C1-AA51-FF7C-27E5586E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82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3A6AE8-4324-193B-CE2B-324AD69B1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C21BD8-BAD8-B069-8D34-620327B97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558EF7-D627-0ABF-9484-7DA0A8A25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C6A22D-9030-4FF3-B9D1-4AD02258BE32}" type="datetimeFigureOut">
              <a:rPr lang="fr-FR" smtClean="0"/>
              <a:t>07/07/2026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0AAB39-339D-6A3F-3CD3-AE9714C7D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3211C6-6E65-FBD8-8BE9-222B9D2272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782F3-E35F-4274-921A-9E21D4014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81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>
            <a:extLst>
              <a:ext uri="{FF2B5EF4-FFF2-40B4-BE49-F238E27FC236}">
                <a16:creationId xmlns:a16="http://schemas.microsoft.com/office/drawing/2014/main" id="{EC99A692-DAB6-D96D-9EAD-3F2535A33A7C}"/>
              </a:ext>
            </a:extLst>
          </p:cNvPr>
          <p:cNvGrpSpPr/>
          <p:nvPr userDrawn="1"/>
        </p:nvGrpSpPr>
        <p:grpSpPr>
          <a:xfrm>
            <a:off x="6604000" y="-176490"/>
            <a:ext cx="9614640" cy="7210980"/>
            <a:chOff x="0" y="0"/>
            <a:chExt cx="812800" cy="609600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5BB7EE0-7860-35CB-9B6D-E5D0AB5BDEE5}"/>
                </a:ext>
              </a:extLst>
            </p:cNvPr>
            <p:cNvSpPr/>
            <p:nvPr/>
          </p:nvSpPr>
          <p:spPr>
            <a:xfrm>
              <a:off x="0" y="0"/>
              <a:ext cx="812800" cy="609600"/>
            </a:xfrm>
            <a:custGeom>
              <a:avLst/>
              <a:gdLst/>
              <a:ahLst/>
              <a:cxnLst/>
              <a:rect l="l" t="t" r="r" b="b"/>
              <a:pathLst>
                <a:path w="812800" h="609600">
                  <a:moveTo>
                    <a:pt x="609600" y="0"/>
                  </a:moveTo>
                  <a:lnTo>
                    <a:pt x="0" y="0"/>
                  </a:lnTo>
                  <a:lnTo>
                    <a:pt x="203200" y="609600"/>
                  </a:lnTo>
                  <a:lnTo>
                    <a:pt x="8128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95C11F"/>
            </a:solidFill>
          </p:spPr>
          <p:txBody>
            <a:bodyPr/>
            <a:lstStyle/>
            <a:p>
              <a:endParaRPr lang="fr-FR" sz="1200"/>
            </a:p>
          </p:txBody>
        </p:sp>
        <p:sp>
          <p:nvSpPr>
            <p:cNvPr id="9" name="TextBox 6">
              <a:extLst>
                <a:ext uri="{FF2B5EF4-FFF2-40B4-BE49-F238E27FC236}">
                  <a16:creationId xmlns:a16="http://schemas.microsoft.com/office/drawing/2014/main" id="{685B335F-D551-5833-FF7E-ADC542BBF3B9}"/>
                </a:ext>
              </a:extLst>
            </p:cNvPr>
            <p:cNvSpPr txBox="1"/>
            <p:nvPr/>
          </p:nvSpPr>
          <p:spPr>
            <a:xfrm>
              <a:off x="101600" y="-38100"/>
              <a:ext cx="609600" cy="6477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10" name="Freeform 2">
            <a:extLst>
              <a:ext uri="{FF2B5EF4-FFF2-40B4-BE49-F238E27FC236}">
                <a16:creationId xmlns:a16="http://schemas.microsoft.com/office/drawing/2014/main" id="{345442BC-08C8-1022-EE0A-F12CC2B383A2}"/>
              </a:ext>
            </a:extLst>
          </p:cNvPr>
          <p:cNvSpPr/>
          <p:nvPr userDrawn="1"/>
        </p:nvSpPr>
        <p:spPr>
          <a:xfrm>
            <a:off x="-371912" y="-913414"/>
            <a:ext cx="4074643" cy="4074643"/>
          </a:xfrm>
          <a:custGeom>
            <a:avLst/>
            <a:gdLst/>
            <a:ahLst/>
            <a:cxnLst/>
            <a:rect l="l" t="t" r="r" b="b"/>
            <a:pathLst>
              <a:path w="6111964" h="6111964">
                <a:moveTo>
                  <a:pt x="0" y="0"/>
                </a:moveTo>
                <a:lnTo>
                  <a:pt x="6111964" y="0"/>
                </a:lnTo>
                <a:lnTo>
                  <a:pt x="6111964" y="6111964"/>
                </a:lnTo>
                <a:lnTo>
                  <a:pt x="0" y="611196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sz="1200"/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CA15142B-F436-FB4D-A41B-F7FE9F6D24EA}"/>
              </a:ext>
            </a:extLst>
          </p:cNvPr>
          <p:cNvSpPr/>
          <p:nvPr userDrawn="1"/>
        </p:nvSpPr>
        <p:spPr>
          <a:xfrm>
            <a:off x="252900" y="5645671"/>
            <a:ext cx="5024532" cy="1053058"/>
          </a:xfrm>
          <a:custGeom>
            <a:avLst/>
            <a:gdLst/>
            <a:ahLst/>
            <a:cxnLst/>
            <a:rect l="l" t="t" r="r" b="b"/>
            <a:pathLst>
              <a:path w="7536798" h="1579587">
                <a:moveTo>
                  <a:pt x="0" y="0"/>
                </a:moveTo>
                <a:lnTo>
                  <a:pt x="7536797" y="0"/>
                </a:lnTo>
                <a:lnTo>
                  <a:pt x="7536797" y="1579588"/>
                </a:lnTo>
                <a:lnTo>
                  <a:pt x="0" y="15795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 sz="120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CD72349-B96D-64DC-649C-A687E7CC9C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00" y="5264976"/>
            <a:ext cx="2426637" cy="80830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5A9DC610-64FF-7614-B955-4E9D667FF53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600" y="6051059"/>
            <a:ext cx="2345726" cy="57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2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>
            <a:extLst>
              <a:ext uri="{FF2B5EF4-FFF2-40B4-BE49-F238E27FC236}">
                <a16:creationId xmlns:a16="http://schemas.microsoft.com/office/drawing/2014/main" id="{345442BC-08C8-1022-EE0A-F12CC2B383A2}"/>
              </a:ext>
            </a:extLst>
          </p:cNvPr>
          <p:cNvSpPr/>
          <p:nvPr userDrawn="1"/>
        </p:nvSpPr>
        <p:spPr>
          <a:xfrm>
            <a:off x="-141193" y="-408517"/>
            <a:ext cx="2340976" cy="2286000"/>
          </a:xfrm>
          <a:custGeom>
            <a:avLst/>
            <a:gdLst/>
            <a:ahLst/>
            <a:cxnLst/>
            <a:rect l="l" t="t" r="r" b="b"/>
            <a:pathLst>
              <a:path w="6111964" h="6111964">
                <a:moveTo>
                  <a:pt x="0" y="0"/>
                </a:moveTo>
                <a:lnTo>
                  <a:pt x="6111964" y="0"/>
                </a:lnTo>
                <a:lnTo>
                  <a:pt x="6111964" y="6111964"/>
                </a:lnTo>
                <a:lnTo>
                  <a:pt x="0" y="611196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sz="1200"/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CA15142B-F436-FB4D-A41B-F7FE9F6D24EA}"/>
              </a:ext>
            </a:extLst>
          </p:cNvPr>
          <p:cNvSpPr/>
          <p:nvPr userDrawn="1"/>
        </p:nvSpPr>
        <p:spPr>
          <a:xfrm>
            <a:off x="2354793" y="330200"/>
            <a:ext cx="4257603" cy="941483"/>
          </a:xfrm>
          <a:custGeom>
            <a:avLst/>
            <a:gdLst/>
            <a:ahLst/>
            <a:cxnLst/>
            <a:rect l="l" t="t" r="r" b="b"/>
            <a:pathLst>
              <a:path w="7536798" h="1579587">
                <a:moveTo>
                  <a:pt x="0" y="0"/>
                </a:moveTo>
                <a:lnTo>
                  <a:pt x="7536797" y="0"/>
                </a:lnTo>
                <a:lnTo>
                  <a:pt x="7536797" y="1579588"/>
                </a:lnTo>
                <a:lnTo>
                  <a:pt x="0" y="15795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 sz="120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259FDF84-65E4-E9CF-E211-49A7520D3B8D}"/>
              </a:ext>
            </a:extLst>
          </p:cNvPr>
          <p:cNvGrpSpPr/>
          <p:nvPr userDrawn="1"/>
        </p:nvGrpSpPr>
        <p:grpSpPr>
          <a:xfrm>
            <a:off x="9702800" y="-685800"/>
            <a:ext cx="4807320" cy="7661666"/>
            <a:chOff x="0" y="-38100"/>
            <a:chExt cx="406400" cy="6477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130A7AF-A641-C173-BE18-D368B912E1CE}"/>
                </a:ext>
              </a:extLst>
            </p:cNvPr>
            <p:cNvSpPr/>
            <p:nvPr userDrawn="1"/>
          </p:nvSpPr>
          <p:spPr>
            <a:xfrm>
              <a:off x="0" y="0"/>
              <a:ext cx="406400" cy="609600"/>
            </a:xfrm>
            <a:custGeom>
              <a:avLst/>
              <a:gdLst/>
              <a:ahLst/>
              <a:cxnLst/>
              <a:rect l="l" t="t" r="r" b="b"/>
              <a:pathLst>
                <a:path w="406400" h="609600">
                  <a:moveTo>
                    <a:pt x="203200" y="0"/>
                  </a:moveTo>
                  <a:lnTo>
                    <a:pt x="0" y="0"/>
                  </a:lnTo>
                  <a:lnTo>
                    <a:pt x="203200" y="609600"/>
                  </a:lnTo>
                  <a:lnTo>
                    <a:pt x="406400" y="609600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95C11F"/>
            </a:solid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 sz="120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2708CBB-A99D-F2D7-9D64-069954031598}"/>
                </a:ext>
              </a:extLst>
            </p:cNvPr>
            <p:cNvSpPr txBox="1"/>
            <p:nvPr userDrawn="1"/>
          </p:nvSpPr>
          <p:spPr>
            <a:xfrm>
              <a:off x="101600" y="-38100"/>
              <a:ext cx="203200" cy="6477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pic>
        <p:nvPicPr>
          <p:cNvPr id="15" name="Image 14">
            <a:extLst>
              <a:ext uri="{FF2B5EF4-FFF2-40B4-BE49-F238E27FC236}">
                <a16:creationId xmlns:a16="http://schemas.microsoft.com/office/drawing/2014/main" id="{85DD9927-A25E-2D95-6DBC-5B5F12FFD25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816600"/>
            <a:ext cx="2426637" cy="808308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3B33EE1-9CD8-AF08-F499-E96DC34579F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648" y="6005448"/>
            <a:ext cx="2426637" cy="59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11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130AAE92-3C53-69DF-712D-FD54F4A53AE7}"/>
              </a:ext>
            </a:extLst>
          </p:cNvPr>
          <p:cNvSpPr txBox="1"/>
          <p:nvPr/>
        </p:nvSpPr>
        <p:spPr>
          <a:xfrm>
            <a:off x="6659963" y="6019800"/>
            <a:ext cx="7665637" cy="50847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1667" b="1" dirty="0">
                <a:solidFill>
                  <a:prstClr val="white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2 JULY 2026 – LA CITÉ, TOULOUSE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3013D287-194A-FA1A-2435-FDE50A028840}"/>
              </a:ext>
            </a:extLst>
          </p:cNvPr>
          <p:cNvSpPr txBox="1"/>
          <p:nvPr/>
        </p:nvSpPr>
        <p:spPr>
          <a:xfrm>
            <a:off x="6705600" y="228600"/>
            <a:ext cx="5892800" cy="177042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3334" b="1" dirty="0">
                <a:solidFill>
                  <a:prstClr val="white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Pyrenees-Mediterranean </a:t>
            </a:r>
            <a:r>
              <a:rPr lang="en-US" sz="3334" dirty="0">
                <a:solidFill>
                  <a:prstClr val="white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SUSTAINABLE AGRI-FOOD INNOVATION </a:t>
            </a:r>
            <a:r>
              <a:rPr lang="en-US" sz="3334" b="1" dirty="0">
                <a:solidFill>
                  <a:prstClr val="white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DAY</a:t>
            </a: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011A9305-1301-2DF6-A1C7-7DD3F90FC3DF}"/>
              </a:ext>
            </a:extLst>
          </p:cNvPr>
          <p:cNvSpPr txBox="1"/>
          <p:nvPr/>
        </p:nvSpPr>
        <p:spPr>
          <a:xfrm>
            <a:off x="914400" y="3383504"/>
            <a:ext cx="7665637" cy="11676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3334" b="1" dirty="0" err="1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ReyCorks</a:t>
            </a:r>
            <a:r>
              <a:rPr lang="en-US" sz="3334" b="1" dirty="0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,</a:t>
            </a:r>
          </a:p>
          <a:p>
            <a:pPr algn="ctr" defTabSz="609630">
              <a:lnSpc>
                <a:spcPts val="4666"/>
              </a:lnSpc>
              <a:defRPr/>
            </a:pPr>
            <a:r>
              <a:rPr lang="en-US" sz="3334" b="1" dirty="0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Every Cork Counts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D81C895-0F01-FBBD-442B-CB5D8C1AE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8400" y="456661"/>
            <a:ext cx="2540000" cy="635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3EEDC57-7223-F358-D8DC-8779663D9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4338" y="1372536"/>
            <a:ext cx="19050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97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3DAA05BD-0949-41D2-B274-EE17BF74DF88}"/>
              </a:ext>
            </a:extLst>
          </p:cNvPr>
          <p:cNvSpPr txBox="1"/>
          <p:nvPr/>
        </p:nvSpPr>
        <p:spPr>
          <a:xfrm>
            <a:off x="3911600" y="5918200"/>
            <a:ext cx="7665637" cy="508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1667" b="1" dirty="0" err="1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ReyCorks</a:t>
            </a:r>
            <a:endParaRPr lang="en-US" sz="1667" b="1" dirty="0">
              <a:solidFill>
                <a:srgbClr val="1770A1"/>
              </a:solidFill>
              <a:latin typeface="Calibri (MS) Bold"/>
              <a:ea typeface="Calibri (MS) Bold"/>
              <a:cs typeface="Calibri (MS) Bold"/>
              <a:sym typeface="Calibri (MS) Bold"/>
            </a:endParaRP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39DA74D3-F873-CF95-913B-FCFD48B4A238}"/>
              </a:ext>
            </a:extLst>
          </p:cNvPr>
          <p:cNvSpPr txBox="1"/>
          <p:nvPr/>
        </p:nvSpPr>
        <p:spPr>
          <a:xfrm>
            <a:off x="1524000" y="2006600"/>
            <a:ext cx="7665637" cy="2953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3334" b="1" dirty="0" err="1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ReyCorks</a:t>
            </a:r>
            <a:endParaRPr lang="en-US" sz="3334" b="1" dirty="0">
              <a:solidFill>
                <a:srgbClr val="1770A1"/>
              </a:solidFill>
              <a:latin typeface="Calibri (MS) Bold"/>
              <a:ea typeface="Calibri (MS) Bold"/>
              <a:cs typeface="Calibri (MS) Bold"/>
              <a:sym typeface="Calibri (MS) Bold"/>
            </a:endParaRPr>
          </a:p>
          <a:p>
            <a:pPr algn="ctr" defTabSz="609630">
              <a:lnSpc>
                <a:spcPts val="4666"/>
              </a:lnSpc>
              <a:defRPr/>
            </a:pPr>
            <a:r>
              <a:rPr lang="en-US" sz="3334" b="1" dirty="0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Every Cork counts</a:t>
            </a:r>
          </a:p>
          <a:p>
            <a:pPr algn="ctr" defTabSz="609630">
              <a:lnSpc>
                <a:spcPts val="4666"/>
              </a:lnSpc>
              <a:defRPr/>
            </a:pPr>
            <a:r>
              <a:rPr lang="en-US" sz="2667" b="1" i="1" dirty="0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We Strengthen Wine industry players by enhancing Corks second life. Our unique solutions accelerate Collection, Sorting, Traceability and Corks Valorization</a:t>
            </a:r>
          </a:p>
        </p:txBody>
      </p:sp>
    </p:spTree>
    <p:extLst>
      <p:ext uri="{BB962C8B-B14F-4D97-AF65-F5344CB8AC3E}">
        <p14:creationId xmlns:p14="http://schemas.microsoft.com/office/powerpoint/2010/main" val="322441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5AA7B-8707-6A9A-025C-AF5B15502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A4AE3164-5C3D-6481-76C2-D3D742084660}"/>
              </a:ext>
            </a:extLst>
          </p:cNvPr>
          <p:cNvSpPr txBox="1"/>
          <p:nvPr/>
        </p:nvSpPr>
        <p:spPr>
          <a:xfrm>
            <a:off x="3911600" y="5918200"/>
            <a:ext cx="7665637" cy="508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1667" b="1" dirty="0" err="1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ReyCorks</a:t>
            </a:r>
            <a:r>
              <a:rPr lang="en-US" sz="1667" b="1" dirty="0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, Every Cork Counts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8AB0F2-30E4-9066-D877-244367EE3742}"/>
              </a:ext>
            </a:extLst>
          </p:cNvPr>
          <p:cNvSpPr txBox="1"/>
          <p:nvPr/>
        </p:nvSpPr>
        <p:spPr>
          <a:xfrm>
            <a:off x="4775200" y="1710075"/>
            <a:ext cx="7112000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630">
              <a:defRPr/>
            </a:pPr>
            <a:r>
              <a:rPr lang="fr-FR" sz="2133" dirty="0">
                <a:solidFill>
                  <a:prstClr val="black"/>
                </a:solidFill>
                <a:latin typeface="Calibri"/>
              </a:rPr>
              <a:t>Unique </a:t>
            </a:r>
            <a:r>
              <a:rPr lang="fr-FR" sz="2133" dirty="0" err="1">
                <a:solidFill>
                  <a:prstClr val="black"/>
                </a:solidFill>
                <a:latin typeface="Calibri"/>
              </a:rPr>
              <a:t>Sorting</a:t>
            </a:r>
            <a:r>
              <a:rPr lang="fr-FR" sz="2133" dirty="0">
                <a:solidFill>
                  <a:prstClr val="black"/>
                </a:solidFill>
                <a:latin typeface="Calibri"/>
              </a:rPr>
              <a:t> and Identification Equipment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0FD5D13-0FA0-B7B5-F1C4-69C48C4DF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49" y="1905000"/>
            <a:ext cx="3306903" cy="3710410"/>
          </a:xfrm>
          <a:prstGeom prst="rect">
            <a:avLst/>
          </a:prstGeom>
        </p:spPr>
      </p:pic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A59738C2-AF83-1A52-B191-B676B4CAE6EA}"/>
              </a:ext>
            </a:extLst>
          </p:cNvPr>
          <p:cNvSpPr/>
          <p:nvPr/>
        </p:nvSpPr>
        <p:spPr>
          <a:xfrm>
            <a:off x="3708400" y="1905000"/>
            <a:ext cx="1270000" cy="3708400"/>
          </a:xfrm>
          <a:prstGeom prst="rightBrace">
            <a:avLst/>
          </a:prstGeom>
          <a:ln w="184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fr-FR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827489E-CA49-91A0-DC6B-088164BD8EDC}"/>
              </a:ext>
            </a:extLst>
          </p:cNvPr>
          <p:cNvSpPr txBox="1"/>
          <p:nvPr/>
        </p:nvSpPr>
        <p:spPr>
          <a:xfrm>
            <a:off x="5181601" y="3210636"/>
            <a:ext cx="5842000" cy="1323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667" dirty="0">
                <a:solidFill>
                  <a:prstClr val="black"/>
                </a:solidFill>
                <a:latin typeface="Calibri"/>
              </a:rPr>
              <a:t>Sorts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corks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by type</a:t>
            </a: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667" dirty="0">
                <a:solidFill>
                  <a:prstClr val="black"/>
                </a:solidFill>
                <a:latin typeface="Calibri"/>
              </a:rPr>
              <a:t>Counts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corks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by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manufacturers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, wine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producers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and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other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information</a:t>
            </a:r>
          </a:p>
        </p:txBody>
      </p:sp>
    </p:spTree>
    <p:extLst>
      <p:ext uri="{BB962C8B-B14F-4D97-AF65-F5344CB8AC3E}">
        <p14:creationId xmlns:p14="http://schemas.microsoft.com/office/powerpoint/2010/main" val="367713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021D7FC5-30B6-2050-1709-CDC61B331478}"/>
              </a:ext>
            </a:extLst>
          </p:cNvPr>
          <p:cNvSpPr txBox="1"/>
          <p:nvPr/>
        </p:nvSpPr>
        <p:spPr>
          <a:xfrm>
            <a:off x="3911600" y="5918200"/>
            <a:ext cx="7665637" cy="508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1667" b="1" dirty="0" err="1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ReyCorks</a:t>
            </a:r>
            <a:endParaRPr lang="en-US" sz="1667" b="1" dirty="0">
              <a:solidFill>
                <a:srgbClr val="1770A1"/>
              </a:solidFill>
              <a:latin typeface="Calibri (MS) Bold"/>
              <a:ea typeface="Calibri (MS) Bold"/>
              <a:cs typeface="Calibri (MS) Bold"/>
              <a:sym typeface="Calibri (MS) Bold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D8C2B-C58E-0167-5871-528F01885058}"/>
              </a:ext>
            </a:extLst>
          </p:cNvPr>
          <p:cNvSpPr txBox="1"/>
          <p:nvPr/>
        </p:nvSpPr>
        <p:spPr>
          <a:xfrm>
            <a:off x="711200" y="1498600"/>
            <a:ext cx="711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630">
              <a:defRPr/>
            </a:pPr>
            <a:r>
              <a:rPr lang="fr-FR" sz="2400" b="1" dirty="0" err="1">
                <a:solidFill>
                  <a:prstClr val="black"/>
                </a:solidFill>
                <a:latin typeface="Calibri"/>
              </a:rPr>
              <a:t>Commercialization</a:t>
            </a:r>
            <a:r>
              <a:rPr lang="fr-FR" sz="2400" b="1" dirty="0">
                <a:solidFill>
                  <a:prstClr val="black"/>
                </a:solidFill>
                <a:latin typeface="Calibri"/>
              </a:rPr>
              <a:t> of 2</a:t>
            </a:r>
            <a:r>
              <a:rPr lang="fr-FR" sz="2400" b="1" baseline="30000" dirty="0">
                <a:solidFill>
                  <a:prstClr val="black"/>
                </a:solidFill>
                <a:latin typeface="Calibri"/>
              </a:rPr>
              <a:t>nd</a:t>
            </a:r>
            <a:r>
              <a:rPr lang="fr-FR" sz="2400" b="1" dirty="0">
                <a:solidFill>
                  <a:prstClr val="black"/>
                </a:solidFill>
                <a:latin typeface="Calibri"/>
              </a:rPr>
              <a:t> life </a:t>
            </a:r>
            <a:r>
              <a:rPr lang="fr-FR" sz="2400" b="1" dirty="0" err="1">
                <a:solidFill>
                  <a:prstClr val="black"/>
                </a:solidFill>
                <a:latin typeface="Calibri"/>
              </a:rPr>
              <a:t>products</a:t>
            </a:r>
            <a:endParaRPr lang="fr-FR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3792854-0BEC-8737-E821-7BB85811F4F8}"/>
              </a:ext>
            </a:extLst>
          </p:cNvPr>
          <p:cNvSpPr txBox="1"/>
          <p:nvPr/>
        </p:nvSpPr>
        <p:spPr>
          <a:xfrm>
            <a:off x="304800" y="2006600"/>
            <a:ext cx="6096000" cy="41549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solidFill>
                  <a:prstClr val="black"/>
                </a:solidFill>
                <a:latin typeface="Calibri"/>
              </a:rPr>
              <a:t>ESR Datas</a:t>
            </a: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solidFill>
                  <a:prstClr val="black"/>
                </a:solidFill>
                <a:latin typeface="Calibri"/>
              </a:rPr>
              <a:t>Marketing data (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markets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shares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, wine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consumption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defTabSz="609630">
              <a:defRPr/>
            </a:pPr>
            <a:endParaRPr lang="fr-FR" sz="2400" dirty="0">
              <a:solidFill>
                <a:prstClr val="black"/>
              </a:solidFill>
              <a:latin typeface="Calibri"/>
            </a:endParaRPr>
          </a:p>
          <a:p>
            <a:pPr defTabSz="609630">
              <a:defRPr/>
            </a:pPr>
            <a:endParaRPr lang="fr-FR" sz="2400" dirty="0">
              <a:solidFill>
                <a:prstClr val="black"/>
              </a:solidFill>
              <a:latin typeface="Calibri"/>
            </a:endParaRP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solidFill>
                  <a:prstClr val="black"/>
                </a:solidFill>
                <a:latin typeface="Calibri"/>
              </a:rPr>
              <a:t>Non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alimentary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products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(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eco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friendly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building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products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Luxury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Corks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collection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tools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400" dirty="0" err="1">
                <a:solidFill>
                  <a:prstClr val="black"/>
                </a:solidFill>
                <a:latin typeface="Calibri"/>
              </a:rPr>
              <a:t>Alimentary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products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(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Research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and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Development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to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be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Calibri"/>
              </a:rPr>
              <a:t>continued</a:t>
            </a:r>
            <a:r>
              <a:rPr lang="fr-FR" sz="240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defTabSz="609630">
              <a:defRPr/>
            </a:pPr>
            <a:endParaRPr lang="fr-FR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Accolade fermante 6">
            <a:extLst>
              <a:ext uri="{FF2B5EF4-FFF2-40B4-BE49-F238E27FC236}">
                <a16:creationId xmlns:a16="http://schemas.microsoft.com/office/drawing/2014/main" id="{5EDF7F97-17DD-883A-86E6-D52D5F8D74AC}"/>
              </a:ext>
            </a:extLst>
          </p:cNvPr>
          <p:cNvSpPr/>
          <p:nvPr/>
        </p:nvSpPr>
        <p:spPr>
          <a:xfrm>
            <a:off x="5765800" y="2006600"/>
            <a:ext cx="1270000" cy="4124205"/>
          </a:xfrm>
          <a:prstGeom prst="rightBrace">
            <a:avLst/>
          </a:prstGeom>
          <a:ln w="184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fr-FR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1E392AA-DC59-135B-7AC0-E4B10F1A2BC8}"/>
              </a:ext>
            </a:extLst>
          </p:cNvPr>
          <p:cNvSpPr txBox="1"/>
          <p:nvPr/>
        </p:nvSpPr>
        <p:spPr>
          <a:xfrm>
            <a:off x="7188200" y="2514600"/>
            <a:ext cx="3403600" cy="2965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630">
              <a:defRPr/>
            </a:pPr>
            <a:r>
              <a:rPr lang="fr-FR" sz="2667" b="1" u="sng" dirty="0">
                <a:solidFill>
                  <a:prstClr val="black"/>
                </a:solidFill>
                <a:latin typeface="Calibri"/>
              </a:rPr>
              <a:t>Clients : </a:t>
            </a: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667" dirty="0" err="1">
                <a:solidFill>
                  <a:prstClr val="black"/>
                </a:solidFill>
                <a:latin typeface="Calibri"/>
              </a:rPr>
              <a:t>Corks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manufacturers</a:t>
            </a:r>
            <a:endParaRPr lang="fr-FR" sz="2667" dirty="0">
              <a:solidFill>
                <a:prstClr val="black"/>
              </a:solidFill>
              <a:latin typeface="Calibri"/>
            </a:endParaRP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667" dirty="0">
                <a:solidFill>
                  <a:prstClr val="black"/>
                </a:solidFill>
                <a:latin typeface="Calibri"/>
              </a:rPr>
              <a:t>Wine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Producers</a:t>
            </a:r>
            <a:endParaRPr lang="fr-FR" sz="2667" dirty="0">
              <a:solidFill>
                <a:prstClr val="black"/>
              </a:solidFill>
              <a:latin typeface="Calibri"/>
            </a:endParaRP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667" dirty="0" err="1">
                <a:solidFill>
                  <a:prstClr val="black"/>
                </a:solidFill>
                <a:latin typeface="Calibri"/>
              </a:rPr>
              <a:t>Recycling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companies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and organisations</a:t>
            </a:r>
          </a:p>
          <a:p>
            <a:pPr marL="381019" indent="-381019" defTabSz="609630">
              <a:buFont typeface="Arial" panose="020B0604020202020204" pitchFamily="34" charset="0"/>
              <a:buChar char="•"/>
              <a:defRPr/>
            </a:pPr>
            <a:r>
              <a:rPr lang="fr-FR" sz="2667" dirty="0">
                <a:solidFill>
                  <a:prstClr val="black"/>
                </a:solidFill>
                <a:latin typeface="Calibri"/>
              </a:rPr>
              <a:t>Wine </a:t>
            </a:r>
            <a:r>
              <a:rPr lang="fr-FR" sz="2667" dirty="0" err="1">
                <a:solidFill>
                  <a:prstClr val="black"/>
                </a:solidFill>
                <a:latin typeface="Calibri"/>
              </a:rPr>
              <a:t>selling</a:t>
            </a:r>
            <a:r>
              <a:rPr lang="fr-FR" sz="2667" dirty="0">
                <a:solidFill>
                  <a:prstClr val="black"/>
                </a:solidFill>
                <a:latin typeface="Calibri"/>
              </a:rPr>
              <a:t> Points</a:t>
            </a:r>
            <a:endParaRPr lang="fr-FR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184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D4944-659D-E877-049C-194303169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0DEF0FF5-0FE1-686C-3FBE-E547BB9D34FC}"/>
              </a:ext>
            </a:extLst>
          </p:cNvPr>
          <p:cNvSpPr txBox="1"/>
          <p:nvPr/>
        </p:nvSpPr>
        <p:spPr>
          <a:xfrm>
            <a:off x="3911600" y="5918200"/>
            <a:ext cx="7665637" cy="508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09630">
              <a:lnSpc>
                <a:spcPts val="4666"/>
              </a:lnSpc>
              <a:defRPr/>
            </a:pPr>
            <a:r>
              <a:rPr lang="en-US" sz="1667" b="1" dirty="0" err="1">
                <a:solidFill>
                  <a:srgbClr val="1770A1"/>
                </a:solidFill>
                <a:latin typeface="Calibri (MS) Bold"/>
                <a:ea typeface="Calibri (MS) Bold"/>
                <a:cs typeface="Calibri (MS) Bold"/>
                <a:sym typeface="Calibri (MS) Bold"/>
              </a:rPr>
              <a:t>ReyCorks</a:t>
            </a:r>
            <a:endParaRPr lang="en-US" sz="1667" b="1" dirty="0">
              <a:solidFill>
                <a:srgbClr val="1770A1"/>
              </a:solidFill>
              <a:latin typeface="Calibri (MS) Bold"/>
              <a:ea typeface="Calibri (MS) Bold"/>
              <a:cs typeface="Calibri (MS) Bold"/>
              <a:sym typeface="Calibri (MS) Bold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1F4DA73-3EAA-FE95-44C0-BD6603DCC98B}"/>
              </a:ext>
            </a:extLst>
          </p:cNvPr>
          <p:cNvSpPr txBox="1"/>
          <p:nvPr/>
        </p:nvSpPr>
        <p:spPr>
          <a:xfrm>
            <a:off x="508000" y="20574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630">
              <a:defRPr/>
            </a:pPr>
            <a:r>
              <a:rPr lang="fr-FR" sz="4000" dirty="0">
                <a:solidFill>
                  <a:prstClr val="black"/>
                </a:solidFill>
                <a:latin typeface="Calibri"/>
              </a:rPr>
              <a:t>Merci </a:t>
            </a:r>
            <a:r>
              <a:rPr lang="fr-FR" sz="4000" dirty="0" err="1">
                <a:solidFill>
                  <a:prstClr val="black"/>
                </a:solidFill>
                <a:latin typeface="Calibri"/>
              </a:rPr>
              <a:t>Ad’Occ</a:t>
            </a:r>
            <a:r>
              <a:rPr lang="fr-FR" sz="4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fr-FR" sz="4000" dirty="0" err="1">
                <a:solidFill>
                  <a:prstClr val="black"/>
                </a:solidFill>
                <a:latin typeface="Calibri"/>
              </a:rPr>
              <a:t>Euroregion</a:t>
            </a:r>
            <a:r>
              <a:rPr lang="fr-FR" sz="4000" dirty="0">
                <a:solidFill>
                  <a:prstClr val="black"/>
                </a:solidFill>
                <a:latin typeface="Calibri"/>
              </a:rPr>
              <a:t> and </a:t>
            </a:r>
          </a:p>
          <a:p>
            <a:pPr defTabSz="609630">
              <a:defRPr/>
            </a:pPr>
            <a:endParaRPr lang="fr-FR" sz="4000" dirty="0">
              <a:solidFill>
                <a:prstClr val="black"/>
              </a:solidFill>
              <a:latin typeface="Calibri"/>
            </a:endParaRPr>
          </a:p>
          <a:p>
            <a:pPr defTabSz="609630">
              <a:defRPr/>
            </a:pPr>
            <a:r>
              <a:rPr lang="fr-FR" sz="4000" dirty="0">
                <a:solidFill>
                  <a:prstClr val="black"/>
                </a:solidFill>
                <a:latin typeface="Calibri"/>
              </a:rPr>
              <a:t>EUROPE !!!!!!</a:t>
            </a:r>
          </a:p>
          <a:p>
            <a:pPr defTabSz="609630">
              <a:defRPr/>
            </a:pPr>
            <a:endParaRPr lang="fr-FR" sz="4000" dirty="0">
              <a:solidFill>
                <a:prstClr val="black"/>
              </a:solidFill>
              <a:latin typeface="Calibri"/>
            </a:endParaRPr>
          </a:p>
          <a:p>
            <a:pPr defTabSz="609630">
              <a:defRPr/>
            </a:pPr>
            <a:r>
              <a:rPr lang="fr-FR" sz="4000" dirty="0">
                <a:solidFill>
                  <a:prstClr val="black"/>
                </a:solidFill>
                <a:latin typeface="Calibri"/>
              </a:rPr>
              <a:t>Questions ?</a:t>
            </a:r>
          </a:p>
          <a:p>
            <a:pPr defTabSz="609630">
              <a:defRPr/>
            </a:pPr>
            <a:endParaRPr lang="fr-FR" sz="4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45551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Grand écran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Calibri (MS) Bold</vt:lpstr>
      <vt:lpstr>Thème Office</vt:lpstr>
      <vt:lpstr>Office Theme</vt:lpstr>
      <vt:lpstr>1_Office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HERRERO</dc:creator>
  <cp:lastModifiedBy>Victoria HERRERO</cp:lastModifiedBy>
  <cp:revision>1</cp:revision>
  <dcterms:created xsi:type="dcterms:W3CDTF">2026-07-07T12:46:07Z</dcterms:created>
  <dcterms:modified xsi:type="dcterms:W3CDTF">2026-07-07T12:46:14Z</dcterms:modified>
</cp:coreProperties>
</file>