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57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Overpass ExtraLight" panose="00000300000000000000" pitchFamily="2" charset="0"/>
      <p:regular r:id="rId8"/>
      <p:italic r:id="rId9"/>
    </p:embeddedFont>
    <p:embeddedFont>
      <p:font typeface="Helvetica" panose="020B0604020202020204" pitchFamily="34" charset="0"/>
      <p:regular r:id="rId10"/>
      <p:bold r:id="rId11"/>
      <p:italic r:id="rId12"/>
      <p:boldItalic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Overpass" panose="00000500000000000000" pitchFamily="2" charset="0"/>
      <p:regular r:id="rId18"/>
      <p:bold r:id="rId19"/>
      <p:italic r:id="rId20"/>
      <p:boldItalic r:id="rId21"/>
    </p:embeddedFont>
    <p:embeddedFont>
      <p:font typeface="Calibri (MS) Bold" panose="020B0604020202020204" charset="0"/>
      <p:regular r:id="rId22"/>
    </p:embeddedFont>
    <p:embeddedFont>
      <p:font typeface="Overpass Light" panose="00000400000000000000" pitchFamily="2" charset="0"/>
      <p:regular r:id="rId23"/>
      <p:italic r:id="rId24"/>
    </p:embeddedFont>
    <p:embeddedFont>
      <p:font typeface="Overpass Black" panose="00000A00000000000000" pitchFamily="2" charset="0"/>
      <p:bold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-38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8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9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EC99A692-DAB6-D96D-9EAD-3F2535A33A7C}"/>
              </a:ext>
            </a:extLst>
          </p:cNvPr>
          <p:cNvGrpSpPr/>
          <p:nvPr userDrawn="1"/>
        </p:nvGrpSpPr>
        <p:grpSpPr>
          <a:xfrm>
            <a:off x="9906000" y="-264735"/>
            <a:ext cx="14421960" cy="10816470"/>
            <a:chOff x="0" y="0"/>
            <a:chExt cx="812800" cy="6096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BB7EE0-7860-35CB-9B6D-E5D0AB5BDEE5}"/>
                </a:ext>
              </a:extLst>
            </p:cNvPr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685B335F-D551-5833-FF7E-ADC542BBF3B9}"/>
                </a:ext>
              </a:extLst>
            </p:cNvPr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557867" y="-1370121"/>
            <a:ext cx="6111964" cy="6111964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79350" y="8468506"/>
            <a:ext cx="7536798" cy="1579587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CD72349-B96D-64DC-649C-A687E7CC9C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897464"/>
            <a:ext cx="3639955" cy="12124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A9DC610-64FF-7614-B955-4E9D667FF5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9076588"/>
            <a:ext cx="3518589" cy="866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211790" y="-612775"/>
            <a:ext cx="3511464" cy="3429000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532189" y="495300"/>
            <a:ext cx="6386404" cy="1412224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59FDF84-65E4-E9CF-E211-49A7520D3B8D}"/>
              </a:ext>
            </a:extLst>
          </p:cNvPr>
          <p:cNvGrpSpPr/>
          <p:nvPr userDrawn="1"/>
        </p:nvGrpSpPr>
        <p:grpSpPr>
          <a:xfrm>
            <a:off x="14554200" y="-1028700"/>
            <a:ext cx="7210980" cy="11492499"/>
            <a:chOff x="0" y="-38100"/>
            <a:chExt cx="406400" cy="647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30A7AF-A641-C173-BE18-D368B912E1CE}"/>
                </a:ext>
              </a:extLst>
            </p:cNvPr>
            <p:cNvSpPr/>
            <p:nvPr userDrawn="1"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708CBB-A99D-F2D7-9D64-069954031598}"/>
                </a:ext>
              </a:extLst>
            </p:cNvPr>
            <p:cNvSpPr txBox="1"/>
            <p:nvPr userDrawn="1"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85DD9927-A25E-2D95-6DBC-5B5F12FFD2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24900"/>
            <a:ext cx="3639955" cy="12124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B33EE1-9CD8-AF08-F499-E96DC34579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71" y="9008171"/>
            <a:ext cx="3639955" cy="8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hyperlink" Target="https://patents.google.com/patent/WO2019145390A1/en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30AAE92-3C53-69DF-712D-FD54F4A53AE7}"/>
              </a:ext>
            </a:extLst>
          </p:cNvPr>
          <p:cNvSpPr txBox="1"/>
          <p:nvPr/>
        </p:nvSpPr>
        <p:spPr>
          <a:xfrm>
            <a:off x="9989944" y="9029700"/>
            <a:ext cx="11498456" cy="76803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 JULY 2026 – LA CITÉ, TOULOUSE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013D287-194A-FA1A-2435-FDE50A028840}"/>
              </a:ext>
            </a:extLst>
          </p:cNvPr>
          <p:cNvSpPr txBox="1"/>
          <p:nvPr/>
        </p:nvSpPr>
        <p:spPr>
          <a:xfrm>
            <a:off x="10058400" y="342900"/>
            <a:ext cx="8839200" cy="263790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Pyrenees-Mediterranean </a:t>
            </a:r>
            <a:r>
              <a:rPr lang="en-US" sz="5000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SUSTAINABLE AGRI-FOOD INNOVATION </a:t>
            </a: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DAY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11A9305-1301-2DF6-A1C7-7DD3F90FC3DF}"/>
              </a:ext>
            </a:extLst>
          </p:cNvPr>
          <p:cNvSpPr txBox="1"/>
          <p:nvPr/>
        </p:nvSpPr>
        <p:spPr>
          <a:xfrm>
            <a:off x="1371600" y="5067300"/>
            <a:ext cx="11498456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 err="1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FoodSensing</a:t>
            </a:r>
            <a:r>
              <a:rPr lang="en-US" sz="5000" b="1" dirty="0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4CE</a:t>
            </a:r>
            <a:endParaRPr lang="en-US" sz="5000" b="1" dirty="0">
              <a:solidFill>
                <a:srgbClr val="1770A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pic>
        <p:nvPicPr>
          <p:cNvPr id="6" name="Google Shape;98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1400" y="1333500"/>
            <a:ext cx="2819400" cy="77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33500"/>
            <a:ext cx="2942345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8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3DAA05BD-0949-41D2-B274-EE17BF74DF88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 err="1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FoodSensing</a:t>
            </a:r>
            <a:r>
              <a:rPr lang="en-US" sz="2500" b="1" dirty="0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4CE</a:t>
            </a:r>
            <a:endParaRPr lang="en-US" sz="2500" b="1" dirty="0">
              <a:solidFill>
                <a:srgbClr val="1770A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9DA74D3-F873-CF95-913B-FCFD48B4A238}"/>
              </a:ext>
            </a:extLst>
          </p:cNvPr>
          <p:cNvSpPr txBox="1"/>
          <p:nvPr/>
        </p:nvSpPr>
        <p:spPr>
          <a:xfrm>
            <a:off x="2286000" y="2095500"/>
            <a:ext cx="11498456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Challenge</a:t>
            </a:r>
            <a:endParaRPr lang="en-US" sz="5000" b="1" dirty="0">
              <a:solidFill>
                <a:srgbClr val="1770A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4" name="INVASIVE QUALITY CONTROL"/>
          <p:cNvSpPr txBox="1"/>
          <p:nvPr/>
        </p:nvSpPr>
        <p:spPr>
          <a:xfrm>
            <a:off x="152400" y="5143500"/>
            <a:ext cx="6693401" cy="3672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ctr">
              <a:lnSpc>
                <a:spcPct val="80000"/>
              </a:lnSpc>
              <a:spcBef>
                <a:spcPts val="2000"/>
              </a:spcBef>
              <a:defRPr sz="2800" b="1">
                <a:solidFill>
                  <a:srgbClr val="000000"/>
                </a:solidFill>
              </a:defRPr>
            </a:lvl1pPr>
          </a:lstStyle>
          <a:p>
            <a:pPr marL="0" marR="0" lvl="0" indent="0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312D4"/>
                </a:solidFill>
                <a:effectLst/>
                <a:uLnTx/>
                <a:uFillTx/>
                <a:latin typeface="Overpass" pitchFamily="2" charset="77"/>
                <a:ea typeface="Overpass Black" charset="0"/>
                <a:cs typeface="Overpass Black" charset="0"/>
                <a:sym typeface="Helvetica"/>
              </a:rPr>
              <a:t>LIMITATIONS OF IN-HOUSE QUALITY CONTROLS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312D4"/>
              </a:solidFill>
              <a:effectLst/>
              <a:uLnTx/>
              <a:uFillTx/>
              <a:latin typeface="Overpass" pitchFamily="2" charset="77"/>
              <a:ea typeface="Overpass Black" charset="0"/>
              <a:cs typeface="Overpass Black" charset="0"/>
              <a:sym typeface="Helvetica"/>
            </a:endParaRPr>
          </a:p>
          <a:p>
            <a:pPr marL="457200" marR="0" lvl="0" indent="-45720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161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sampling 	→ non-reliable 100%</a:t>
            </a:r>
          </a:p>
          <a:p>
            <a:pPr marL="457200" marR="0" lvl="0" indent="-45720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161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expensive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→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personnel &amp; maintenance</a:t>
            </a:r>
          </a:p>
          <a:p>
            <a:pPr marL="457200" marR="0" lvl="0" indent="-45720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161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destructive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→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non-sustainable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16100" algn="l"/>
              </a:tabLst>
              <a:defRPr/>
            </a:pPr>
            <a:endParaRPr lang="en-US" sz="1000" b="0" dirty="0">
              <a:latin typeface="Overpass Light" pitchFamily="2" charset="77"/>
              <a:ea typeface="Overpass Black" charset="0"/>
              <a:cs typeface="Overpass Black" charset="0"/>
            </a:endParaRP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16100" algn="l"/>
              </a:tabLst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Manufacturers lose track once products leave the factory</a:t>
            </a:r>
          </a:p>
        </p:txBody>
      </p:sp>
      <p:sp>
        <p:nvSpPr>
          <p:cNvPr id="5" name="COLD CHAIN BROKEN"/>
          <p:cNvSpPr txBox="1"/>
          <p:nvPr/>
        </p:nvSpPr>
        <p:spPr>
          <a:xfrm>
            <a:off x="8229600" y="5143500"/>
            <a:ext cx="9906000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ctr">
              <a:lnSpc>
                <a:spcPct val="80000"/>
              </a:lnSpc>
              <a:spcBef>
                <a:spcPts val="2000"/>
              </a:spcBef>
              <a:defRPr sz="2800" b="1">
                <a:solidFill>
                  <a:srgbClr val="000000"/>
                </a:solidFill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312D4"/>
                </a:solidFill>
                <a:effectLst/>
                <a:uLnTx/>
                <a:uFillTx/>
                <a:latin typeface="Overpass" pitchFamily="2" charset="77"/>
                <a:ea typeface="Overpass Black" charset="0"/>
                <a:cs typeface="Overpass Black" charset="0"/>
                <a:sym typeface="Helvetica"/>
              </a:rPr>
              <a:t>CHALLENGES IN DISTRIBUTION AND RETAIL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B312D4"/>
              </a:solidFill>
              <a:latin typeface="Overpass" pitchFamily="2" charset="77"/>
              <a:ea typeface="Overpass Black" charset="0"/>
              <a:cs typeface="Overpass Black" charset="0"/>
            </a:endParaRPr>
          </a:p>
          <a:p>
            <a:pPr marL="457200" marR="0" lvl="0" indent="-45720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Expiry dates too conservative → edible food wasted</a:t>
            </a:r>
          </a:p>
          <a:p>
            <a:pPr marL="457200" marR="0" lvl="0" indent="-45720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Discounts before expiry reduce profitability</a:t>
            </a:r>
          </a:p>
          <a:p>
            <a:pPr marL="457200" marR="0" lvl="0" indent="-45720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Unsold products withdrawn and destroyed</a:t>
            </a:r>
          </a:p>
          <a:p>
            <a:pPr marL="457200" marR="0" lvl="0" indent="-45720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Retail only checks dates and appearance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Overpass Light" pitchFamily="2" charset="77"/>
                <a:ea typeface="Overpass Black" charset="0"/>
                <a:cs typeface="Overpass Black" charset="0"/>
              </a:rPr>
              <a:t>Cold chain breaks only randomly monitored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verpass Light" pitchFamily="2" charset="77"/>
              <a:ea typeface="Overpass Black" charset="0"/>
              <a:cs typeface="Overpass Black" charset="0"/>
              <a:sym typeface="Helvetica"/>
            </a:endParaRP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Spoiled products may reach consumers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→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 Light" pitchFamily="2" charset="77"/>
                <a:ea typeface="Overpass Black" charset="0"/>
                <a:cs typeface="Overpass Black" charset="0"/>
                <a:sym typeface="Helvetica"/>
              </a:rPr>
              <a:t>health &amp; reputational damage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03056931-EA61-F54F-9BA9-53DEF4A80F54}"/>
              </a:ext>
            </a:extLst>
          </p:cNvPr>
          <p:cNvGrpSpPr/>
          <p:nvPr/>
        </p:nvGrpSpPr>
        <p:grpSpPr>
          <a:xfrm>
            <a:off x="609600" y="2933700"/>
            <a:ext cx="15169388" cy="1442660"/>
            <a:chOff x="-558444" y="1576829"/>
            <a:chExt cx="15370563" cy="1461792"/>
          </a:xfrm>
        </p:grpSpPr>
        <p:grpSp>
          <p:nvGrpSpPr>
            <p:cNvPr id="7" name="Group 43">
              <a:extLst>
                <a:ext uri="{FF2B5EF4-FFF2-40B4-BE49-F238E27FC236}">
                  <a16:creationId xmlns:a16="http://schemas.microsoft.com/office/drawing/2014/main" id="{17E9BE57-C9AF-F347-9DD3-CA69C98169C6}"/>
                </a:ext>
              </a:extLst>
            </p:cNvPr>
            <p:cNvGrpSpPr/>
            <p:nvPr/>
          </p:nvGrpSpPr>
          <p:grpSpPr>
            <a:xfrm>
              <a:off x="-12048" y="1576829"/>
              <a:ext cx="14824167" cy="1266027"/>
              <a:chOff x="4101" y="1851543"/>
              <a:chExt cx="14824167" cy="1266027"/>
            </a:xfrm>
          </p:grpSpPr>
          <p:grpSp>
            <p:nvGrpSpPr>
              <p:cNvPr id="9" name="Group">
                <a:extLst>
                  <a:ext uri="{FF2B5EF4-FFF2-40B4-BE49-F238E27FC236}">
                    <a16:creationId xmlns:a16="http://schemas.microsoft.com/office/drawing/2014/main" id="{B3F61721-53BC-F54C-A592-2C688B9744AD}"/>
                  </a:ext>
                </a:extLst>
              </p:cNvPr>
              <p:cNvGrpSpPr/>
              <p:nvPr/>
            </p:nvGrpSpPr>
            <p:grpSpPr>
              <a:xfrm>
                <a:off x="734435" y="1851543"/>
                <a:ext cx="13274222" cy="1022004"/>
                <a:chOff x="-1221168" y="0"/>
                <a:chExt cx="16495321" cy="1270001"/>
              </a:xfrm>
            </p:grpSpPr>
            <p:grpSp>
              <p:nvGrpSpPr>
                <p:cNvPr id="15" name="Group">
                  <a:extLst>
                    <a:ext uri="{FF2B5EF4-FFF2-40B4-BE49-F238E27FC236}">
                      <a16:creationId xmlns:a16="http://schemas.microsoft.com/office/drawing/2014/main" id="{A940C5B6-ED24-194A-933C-4BC132F07593}"/>
                    </a:ext>
                  </a:extLst>
                </p:cNvPr>
                <p:cNvGrpSpPr/>
                <p:nvPr/>
              </p:nvGrpSpPr>
              <p:grpSpPr>
                <a:xfrm>
                  <a:off x="-1221168" y="0"/>
                  <a:ext cx="1778924" cy="1270001"/>
                  <a:chOff x="-1859340" y="0"/>
                  <a:chExt cx="1778922" cy="1270000"/>
                </a:xfrm>
              </p:grpSpPr>
              <p:sp>
                <p:nvSpPr>
                  <p:cNvPr id="27" name="Circle">
                    <a:extLst>
                      <a:ext uri="{FF2B5EF4-FFF2-40B4-BE49-F238E27FC236}">
                        <a16:creationId xmlns:a16="http://schemas.microsoft.com/office/drawing/2014/main" id="{84E2BEF0-DB8D-1849-B302-FF46B67BB68D}"/>
                      </a:ext>
                    </a:extLst>
                  </p:cNvPr>
                  <p:cNvSpPr/>
                  <p:nvPr/>
                </p:nvSpPr>
                <p:spPr>
                  <a:xfrm>
                    <a:off x="-1350418" y="0"/>
                    <a:ext cx="1270000" cy="1270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marL="0" marR="0" lvl="0" indent="0" algn="ctr" defTabSz="584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sym typeface="Helvetica Neue Medium"/>
                    </a:endParaRPr>
                  </a:p>
                </p:txBody>
              </p:sp>
              <p:pic>
                <p:nvPicPr>
                  <p:cNvPr id="28" name="003-factory.png" descr="003-factory.png">
                    <a:extLst>
                      <a:ext uri="{FF2B5EF4-FFF2-40B4-BE49-F238E27FC236}">
                        <a16:creationId xmlns:a16="http://schemas.microsoft.com/office/drawing/2014/main" id="{63CDD670-A5D4-7444-9E15-CD7CFE9331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859340" y="14242"/>
                    <a:ext cx="1016000" cy="101599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16" name="Group">
                  <a:extLst>
                    <a:ext uri="{FF2B5EF4-FFF2-40B4-BE49-F238E27FC236}">
                      <a16:creationId xmlns:a16="http://schemas.microsoft.com/office/drawing/2014/main" id="{A57BAE60-0C6D-DA4E-B8F1-626FB75BB5B4}"/>
                    </a:ext>
                  </a:extLst>
                </p:cNvPr>
                <p:cNvGrpSpPr/>
                <p:nvPr/>
              </p:nvGrpSpPr>
              <p:grpSpPr>
                <a:xfrm>
                  <a:off x="10150475" y="0"/>
                  <a:ext cx="5123678" cy="1270001"/>
                  <a:chOff x="317500" y="0"/>
                  <a:chExt cx="5123678" cy="1270000"/>
                </a:xfrm>
              </p:grpSpPr>
              <p:sp>
                <p:nvSpPr>
                  <p:cNvPr id="25" name="Circle">
                    <a:extLst>
                      <a:ext uri="{FF2B5EF4-FFF2-40B4-BE49-F238E27FC236}">
                        <a16:creationId xmlns:a16="http://schemas.microsoft.com/office/drawing/2014/main" id="{AE4F5E00-DD8C-E04B-8009-51AD039A0E34}"/>
                      </a:ext>
                    </a:extLst>
                  </p:cNvPr>
                  <p:cNvSpPr/>
                  <p:nvPr/>
                </p:nvSpPr>
                <p:spPr>
                  <a:xfrm>
                    <a:off x="317500" y="0"/>
                    <a:ext cx="1270000" cy="1270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marL="0" marR="0" lvl="0" indent="0" algn="ctr" defTabSz="584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sym typeface="Helvetica Neue Medium"/>
                    </a:endParaRPr>
                  </a:p>
                </p:txBody>
              </p:sp>
              <p:pic>
                <p:nvPicPr>
                  <p:cNvPr id="26" name="002-store.png" descr="002-store.png">
                    <a:extLst>
                      <a:ext uri="{FF2B5EF4-FFF2-40B4-BE49-F238E27FC236}">
                        <a16:creationId xmlns:a16="http://schemas.microsoft.com/office/drawing/2014/main" id="{B594260B-D9CC-4C40-A17F-6A524E7F35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4552179" y="127000"/>
                    <a:ext cx="888999" cy="88900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17" name="Group">
                  <a:extLst>
                    <a:ext uri="{FF2B5EF4-FFF2-40B4-BE49-F238E27FC236}">
                      <a16:creationId xmlns:a16="http://schemas.microsoft.com/office/drawing/2014/main" id="{01570B6A-01E4-1542-B274-09BBF756AE87}"/>
                    </a:ext>
                  </a:extLst>
                </p:cNvPr>
                <p:cNvGrpSpPr/>
                <p:nvPr/>
              </p:nvGrpSpPr>
              <p:grpSpPr>
                <a:xfrm>
                  <a:off x="6870700" y="0"/>
                  <a:ext cx="4370089" cy="1270001"/>
                  <a:chOff x="314325" y="0"/>
                  <a:chExt cx="4370089" cy="1270000"/>
                </a:xfrm>
              </p:grpSpPr>
              <p:sp>
                <p:nvSpPr>
                  <p:cNvPr id="23" name="Circle">
                    <a:extLst>
                      <a:ext uri="{FF2B5EF4-FFF2-40B4-BE49-F238E27FC236}">
                        <a16:creationId xmlns:a16="http://schemas.microsoft.com/office/drawing/2014/main" id="{5310EAB2-03E2-D24A-945D-36CF5C59C358}"/>
                      </a:ext>
                    </a:extLst>
                  </p:cNvPr>
                  <p:cNvSpPr/>
                  <p:nvPr/>
                </p:nvSpPr>
                <p:spPr>
                  <a:xfrm>
                    <a:off x="314325" y="0"/>
                    <a:ext cx="1270000" cy="1270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marL="0" marR="0" lvl="0" indent="0" algn="ctr" defTabSz="584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sym typeface="Helvetica Neue Medium"/>
                    </a:endParaRPr>
                  </a:p>
                </p:txBody>
              </p:sp>
              <p:pic>
                <p:nvPicPr>
                  <p:cNvPr id="24" name="003-packing.png" descr="003-packing.png">
                    <a:extLst>
                      <a:ext uri="{FF2B5EF4-FFF2-40B4-BE49-F238E27FC236}">
                        <a16:creationId xmlns:a16="http://schemas.microsoft.com/office/drawing/2014/main" id="{CD585318-6B13-354F-9DB7-37ED1D7D42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3747854" y="190344"/>
                    <a:ext cx="936560" cy="88900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18" name="Line">
                  <a:extLst>
                    <a:ext uri="{FF2B5EF4-FFF2-40B4-BE49-F238E27FC236}">
                      <a16:creationId xmlns:a16="http://schemas.microsoft.com/office/drawing/2014/main" id="{AE1DC7A5-A610-E74F-ABCF-C34854D391D9}"/>
                    </a:ext>
                  </a:extLst>
                </p:cNvPr>
                <p:cNvSpPr/>
                <p:nvPr/>
              </p:nvSpPr>
              <p:spPr>
                <a:xfrm flipV="1">
                  <a:off x="230593" y="647699"/>
                  <a:ext cx="9740195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2">
                      <a:lumMod val="90000"/>
                    </a:schemeClr>
                  </a:solidFill>
                  <a:custDash>
                    <a:ds d="600000" sp="600000"/>
                  </a:custDash>
                  <a:miter lim="400000"/>
                  <a:tailEnd type="arrow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9" name="Line">
                  <a:extLst>
                    <a:ext uri="{FF2B5EF4-FFF2-40B4-BE49-F238E27FC236}">
                      <a16:creationId xmlns:a16="http://schemas.microsoft.com/office/drawing/2014/main" id="{83B3C84E-D0EF-8B4F-B0CE-AE22300BA63A}"/>
                    </a:ext>
                  </a:extLst>
                </p:cNvPr>
                <p:cNvSpPr/>
                <p:nvPr/>
              </p:nvSpPr>
              <p:spPr>
                <a:xfrm flipV="1">
                  <a:off x="11591615" y="647701"/>
                  <a:ext cx="2613852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2">
                      <a:lumMod val="90000"/>
                    </a:schemeClr>
                  </a:solidFill>
                  <a:custDash>
                    <a:ds d="600000" sp="600000"/>
                  </a:custDash>
                  <a:miter lim="400000"/>
                  <a:tailEnd type="arrow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sym typeface="Helvetica Neue Medium"/>
                  </a:endParaRPr>
                </a:p>
              </p:txBody>
            </p:sp>
            <p:grpSp>
              <p:nvGrpSpPr>
                <p:cNvPr id="20" name="Group">
                  <a:extLst>
                    <a:ext uri="{FF2B5EF4-FFF2-40B4-BE49-F238E27FC236}">
                      <a16:creationId xmlns:a16="http://schemas.microsoft.com/office/drawing/2014/main" id="{9C68019D-59E9-334D-92D9-8B3F681A1720}"/>
                    </a:ext>
                  </a:extLst>
                </p:cNvPr>
                <p:cNvGrpSpPr/>
                <p:nvPr/>
              </p:nvGrpSpPr>
              <p:grpSpPr>
                <a:xfrm>
                  <a:off x="6143151" y="0"/>
                  <a:ext cx="1270000" cy="1270001"/>
                  <a:chOff x="2495076" y="0"/>
                  <a:chExt cx="1270000" cy="1270000"/>
                </a:xfrm>
              </p:grpSpPr>
              <p:sp>
                <p:nvSpPr>
                  <p:cNvPr id="21" name="Circle">
                    <a:extLst>
                      <a:ext uri="{FF2B5EF4-FFF2-40B4-BE49-F238E27FC236}">
                        <a16:creationId xmlns:a16="http://schemas.microsoft.com/office/drawing/2014/main" id="{60742142-13E9-244F-B8D9-0692C3A1050A}"/>
                      </a:ext>
                    </a:extLst>
                  </p:cNvPr>
                  <p:cNvSpPr/>
                  <p:nvPr/>
                </p:nvSpPr>
                <p:spPr>
                  <a:xfrm>
                    <a:off x="2495076" y="0"/>
                    <a:ext cx="1270000" cy="1270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marL="0" marR="0" lvl="0" indent="0" algn="ctr" defTabSz="584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sym typeface="Helvetica Neue Medium"/>
                    </a:endParaRPr>
                  </a:p>
                </p:txBody>
              </p:sp>
              <p:pic>
                <p:nvPicPr>
                  <p:cNvPr id="22" name="003-delivery-truck.png" descr="003-delivery-truck.png">
                    <a:extLst>
                      <a:ext uri="{FF2B5EF4-FFF2-40B4-BE49-F238E27FC236}">
                        <a16:creationId xmlns:a16="http://schemas.microsoft.com/office/drawing/2014/main" id="{7FF6000B-C737-6E49-B9CF-2E2F6C6CF3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55846" y="127000"/>
                    <a:ext cx="1016000" cy="101599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grpSp>
            <p:nvGrpSpPr>
              <p:cNvPr id="10" name="Group 46">
                <a:extLst>
                  <a:ext uri="{FF2B5EF4-FFF2-40B4-BE49-F238E27FC236}">
                    <a16:creationId xmlns:a16="http://schemas.microsoft.com/office/drawing/2014/main" id="{23F9602F-B90C-D546-8EF0-60E175D3C216}"/>
                  </a:ext>
                </a:extLst>
              </p:cNvPr>
              <p:cNvGrpSpPr/>
              <p:nvPr/>
            </p:nvGrpSpPr>
            <p:grpSpPr>
              <a:xfrm>
                <a:off x="4101" y="2764131"/>
                <a:ext cx="14824167" cy="353439"/>
                <a:chOff x="4101" y="2764131"/>
                <a:chExt cx="14824167" cy="353439"/>
              </a:xfrm>
            </p:grpSpPr>
            <p:sp>
              <p:nvSpPr>
                <p:cNvPr id="11" name="SUPERMERCADO">
                  <a:extLst>
                    <a:ext uri="{FF2B5EF4-FFF2-40B4-BE49-F238E27FC236}">
                      <a16:creationId xmlns:a16="http://schemas.microsoft.com/office/drawing/2014/main" id="{65085FB7-E6FE-1947-85CB-6C528DC8860F}"/>
                    </a:ext>
                  </a:extLst>
                </p:cNvPr>
                <p:cNvSpPr txBox="1"/>
                <p:nvPr/>
              </p:nvSpPr>
              <p:spPr>
                <a:xfrm>
                  <a:off x="4101" y="2764131"/>
                  <a:ext cx="2354631" cy="3534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defRPr>
                      <a:solidFill>
                        <a:srgbClr val="929292"/>
                      </a:solidFill>
                    </a:defRPr>
                  </a:lvl1pPr>
                </a:lstStyle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D6D5D5">
                          <a:lumMod val="50000"/>
                        </a:srgbClr>
                      </a:solidFill>
                      <a:effectLst/>
                      <a:uLnTx/>
                      <a:uFillTx/>
                      <a:latin typeface="Overpass" pitchFamily="2" charset="77"/>
                      <a:ea typeface="Overpass ExtraLight" charset="0"/>
                      <a:cs typeface="Overpass ExtraLight" charset="0"/>
                      <a:sym typeface="Helvetica"/>
                    </a:rPr>
                    <a:t>MANUFACTURER</a:t>
                  </a:r>
                </a:p>
              </p:txBody>
            </p:sp>
            <p:sp>
              <p:nvSpPr>
                <p:cNvPr id="12" name="SUPERMERCADO">
                  <a:extLst>
                    <a:ext uri="{FF2B5EF4-FFF2-40B4-BE49-F238E27FC236}">
                      <a16:creationId xmlns:a16="http://schemas.microsoft.com/office/drawing/2014/main" id="{600F709C-2A49-2D44-9AE7-D0C26CB179D2}"/>
                    </a:ext>
                  </a:extLst>
                </p:cNvPr>
                <p:cNvSpPr txBox="1"/>
                <p:nvPr/>
              </p:nvSpPr>
              <p:spPr>
                <a:xfrm>
                  <a:off x="6013454" y="2764131"/>
                  <a:ext cx="2354631" cy="3534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defRPr>
                      <a:solidFill>
                        <a:srgbClr val="929292"/>
                      </a:solidFill>
                    </a:defRPr>
                  </a:lvl1pPr>
                </a:lstStyle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D6D5D5">
                          <a:lumMod val="50000"/>
                        </a:srgbClr>
                      </a:solidFill>
                      <a:effectLst/>
                      <a:uLnTx/>
                      <a:uFillTx/>
                      <a:latin typeface="Overpass" pitchFamily="2" charset="77"/>
                      <a:ea typeface="Overpass Light" charset="0"/>
                      <a:cs typeface="Overpass Light" charset="0"/>
                      <a:sym typeface="Helvetica"/>
                    </a:rPr>
                    <a:t>TRANSPORT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6D5D5">
                        <a:lumMod val="50000"/>
                      </a:srgbClr>
                    </a:solidFill>
                    <a:effectLst/>
                    <a:uLnTx/>
                    <a:uFillTx/>
                    <a:latin typeface="Overpass" pitchFamily="2" charset="77"/>
                    <a:ea typeface="Overpass ExtraLight" charset="0"/>
                    <a:cs typeface="Overpass ExtraLight" charset="0"/>
                    <a:sym typeface="Helvetica"/>
                  </a:endParaRPr>
                </a:p>
              </p:txBody>
            </p:sp>
            <p:sp>
              <p:nvSpPr>
                <p:cNvPr id="13" name="SUPERMERCADO">
                  <a:extLst>
                    <a:ext uri="{FF2B5EF4-FFF2-40B4-BE49-F238E27FC236}">
                      <a16:creationId xmlns:a16="http://schemas.microsoft.com/office/drawing/2014/main" id="{D88F5E40-57F3-EA44-82DF-D2BB0293EB64}"/>
                    </a:ext>
                  </a:extLst>
                </p:cNvPr>
                <p:cNvSpPr txBox="1"/>
                <p:nvPr/>
              </p:nvSpPr>
              <p:spPr>
                <a:xfrm>
                  <a:off x="9289492" y="2764131"/>
                  <a:ext cx="2354631" cy="3534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defRPr>
                      <a:solidFill>
                        <a:srgbClr val="929292"/>
                      </a:solidFill>
                    </a:defRPr>
                  </a:lvl1pPr>
                </a:lstStyle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D6D5D5">
                          <a:lumMod val="50000"/>
                        </a:srgbClr>
                      </a:solidFill>
                      <a:effectLst/>
                      <a:uLnTx/>
                      <a:uFillTx/>
                      <a:latin typeface="Overpass" pitchFamily="2" charset="77"/>
                      <a:ea typeface="Overpass Light" charset="0"/>
                      <a:cs typeface="Overpass Light" charset="0"/>
                      <a:sym typeface="Helvetica"/>
                    </a:rPr>
                    <a:t>DISTRIBUTION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6D5D5">
                        <a:lumMod val="50000"/>
                      </a:srgbClr>
                    </a:solidFill>
                    <a:effectLst/>
                    <a:uLnTx/>
                    <a:uFillTx/>
                    <a:latin typeface="Overpass" pitchFamily="2" charset="77"/>
                    <a:ea typeface="Overpass ExtraLight" charset="0"/>
                    <a:cs typeface="Overpass ExtraLight" charset="0"/>
                    <a:sym typeface="Helvetica"/>
                  </a:endParaRPr>
                </a:p>
              </p:txBody>
            </p:sp>
            <p:sp>
              <p:nvSpPr>
                <p:cNvPr id="14" name="SUPERMERCADO">
                  <a:extLst>
                    <a:ext uri="{FF2B5EF4-FFF2-40B4-BE49-F238E27FC236}">
                      <a16:creationId xmlns:a16="http://schemas.microsoft.com/office/drawing/2014/main" id="{37D794A5-A1C5-2E49-8533-33D74C867D29}"/>
                    </a:ext>
                  </a:extLst>
                </p:cNvPr>
                <p:cNvSpPr txBox="1"/>
                <p:nvPr/>
              </p:nvSpPr>
              <p:spPr>
                <a:xfrm>
                  <a:off x="12473636" y="2764131"/>
                  <a:ext cx="2354632" cy="3534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defRPr>
                      <a:solidFill>
                        <a:srgbClr val="929292"/>
                      </a:solidFill>
                    </a:defRPr>
                  </a:lvl1pPr>
                </a:lstStyle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D6D5D5">
                          <a:lumMod val="50000"/>
                        </a:srgbClr>
                      </a:solidFill>
                      <a:effectLst/>
                      <a:uLnTx/>
                      <a:uFillTx/>
                      <a:latin typeface="Overpass" pitchFamily="2" charset="77"/>
                      <a:ea typeface="Overpass Light" charset="0"/>
                      <a:cs typeface="Overpass Light" charset="0"/>
                      <a:sym typeface="Helvetica"/>
                    </a:rPr>
                    <a:t>RETAIL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6D5D5">
                        <a:lumMod val="50000"/>
                      </a:srgbClr>
                    </a:solidFill>
                    <a:effectLst/>
                    <a:uLnTx/>
                    <a:uFillTx/>
                    <a:latin typeface="Overpass" pitchFamily="2" charset="77"/>
                    <a:ea typeface="Overpass ExtraLight" charset="0"/>
                    <a:cs typeface="Overpass ExtraLight" charset="0"/>
                    <a:sym typeface="Helvetica"/>
                  </a:endParaRPr>
                </a:p>
              </p:txBody>
            </p:sp>
          </p:grpSp>
        </p:grpSp>
        <p:cxnSp>
          <p:nvCxnSpPr>
            <p:cNvPr id="8" name="Straight Connector 66">
              <a:extLst>
                <a:ext uri="{FF2B5EF4-FFF2-40B4-BE49-F238E27FC236}">
                  <a16:creationId xmlns:a16="http://schemas.microsoft.com/office/drawing/2014/main" id="{0A3E34AA-8F62-2545-8DB1-CE2A0C22B214}"/>
                </a:ext>
              </a:extLst>
            </p:cNvPr>
            <p:cNvCxnSpPr>
              <a:cxnSpLocks/>
            </p:cNvCxnSpPr>
            <p:nvPr/>
          </p:nvCxnSpPr>
          <p:spPr>
            <a:xfrm>
              <a:off x="-558444" y="3038621"/>
              <a:ext cx="15030322" cy="0"/>
            </a:xfrm>
            <a:prstGeom prst="line">
              <a:avLst/>
            </a:prstGeom>
            <a:noFill/>
            <a:ln w="15875" cap="flat">
              <a:solidFill>
                <a:schemeClr val="tx2">
                  <a:lumMod val="9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9" name="COLD CHAIN BROKEN">
            <a:extLst>
              <a:ext uri="{FF2B5EF4-FFF2-40B4-BE49-F238E27FC236}">
                <a16:creationId xmlns:a16="http://schemas.microsoft.com/office/drawing/2014/main" id="{07AA1795-F829-50B7-47F1-58DA5A4B66F3}"/>
              </a:ext>
            </a:extLst>
          </p:cNvPr>
          <p:cNvSpPr txBox="1"/>
          <p:nvPr/>
        </p:nvSpPr>
        <p:spPr>
          <a:xfrm>
            <a:off x="-152400" y="4533900"/>
            <a:ext cx="598832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algn="ctr">
              <a:lnSpc>
                <a:spcPct val="80000"/>
              </a:lnSpc>
              <a:spcBef>
                <a:spcPts val="2000"/>
              </a:spcBef>
              <a:defRPr sz="2800" b="1">
                <a:solidFill>
                  <a:srgbClr val="000000"/>
                </a:solidFill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424AF"/>
                </a:solidFill>
                <a:effectLst/>
                <a:uLnTx/>
                <a:uFillTx/>
                <a:latin typeface="Overpass" pitchFamily="2" charset="77"/>
                <a:ea typeface="Overpass Black" charset="0"/>
                <a:cs typeface="Overpass Black" charset="0"/>
                <a:sym typeface="Helvetica"/>
              </a:rPr>
              <a:t>In house</a:t>
            </a:r>
          </a:p>
        </p:txBody>
      </p:sp>
      <p:sp>
        <p:nvSpPr>
          <p:cNvPr id="30" name="COLD CHAIN BROKEN">
            <a:extLst>
              <a:ext uri="{FF2B5EF4-FFF2-40B4-BE49-F238E27FC236}">
                <a16:creationId xmlns:a16="http://schemas.microsoft.com/office/drawing/2014/main" id="{B714D45B-5B86-A29A-21D0-317BC5D62DFB}"/>
              </a:ext>
            </a:extLst>
          </p:cNvPr>
          <p:cNvSpPr txBox="1"/>
          <p:nvPr/>
        </p:nvSpPr>
        <p:spPr>
          <a:xfrm>
            <a:off x="7391400" y="4533900"/>
            <a:ext cx="883441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defPPr>
              <a:defRPr lang="en-US"/>
            </a:defPPr>
            <a:lvl1pPr marR="0" lvl="0" indent="0" algn="ctr" defTabSz="58420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kern="0" cap="none" spc="0" normalizeH="0" baseline="0">
                <a:ln>
                  <a:noFill/>
                </a:ln>
                <a:solidFill>
                  <a:srgbClr val="3424AF"/>
                </a:solidFill>
                <a:effectLst/>
                <a:uLnTx/>
                <a:uFillTx/>
                <a:latin typeface="Overpass" pitchFamily="2" charset="77"/>
                <a:ea typeface="Overpass Black" charset="0"/>
                <a:cs typeface="Overpass Black" charset="0"/>
              </a:defRPr>
            </a:lvl1pPr>
          </a:lstStyle>
          <a:p>
            <a:r>
              <a:rPr lang="en-US" dirty="0">
                <a:sym typeface="Helvetica"/>
              </a:rPr>
              <a:t>Out of the factory</a:t>
            </a:r>
          </a:p>
        </p:txBody>
      </p:sp>
    </p:spTree>
    <p:extLst>
      <p:ext uri="{BB962C8B-B14F-4D97-AF65-F5344CB8AC3E}">
        <p14:creationId xmlns:p14="http://schemas.microsoft.com/office/powerpoint/2010/main" val="25278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5AA7B-8707-6A9A-025C-AF5B1550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A4AE3164-5C3D-6481-76C2-D3D742084660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 err="1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FoodSensing</a:t>
            </a:r>
            <a:r>
              <a:rPr lang="en-US" sz="2500" b="1" dirty="0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4CE</a:t>
            </a:r>
            <a:endParaRPr lang="en-US" sz="2500" b="1" dirty="0">
              <a:solidFill>
                <a:srgbClr val="1770A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9DA74D3-F873-CF95-913B-FCFD48B4A238}"/>
              </a:ext>
            </a:extLst>
          </p:cNvPr>
          <p:cNvSpPr txBox="1"/>
          <p:nvPr/>
        </p:nvSpPr>
        <p:spPr>
          <a:xfrm>
            <a:off x="2286000" y="2095500"/>
            <a:ext cx="11498456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Our Solution</a:t>
            </a:r>
            <a:endParaRPr lang="en-US" sz="5000" b="1" dirty="0">
              <a:solidFill>
                <a:srgbClr val="1770A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grpSp>
        <p:nvGrpSpPr>
          <p:cNvPr id="252" name="Grupo 251"/>
          <p:cNvGrpSpPr/>
          <p:nvPr/>
        </p:nvGrpSpPr>
        <p:grpSpPr>
          <a:xfrm>
            <a:off x="381000" y="3086100"/>
            <a:ext cx="15587782" cy="5514904"/>
            <a:chOff x="643656" y="3086100"/>
            <a:chExt cx="15587782" cy="5514904"/>
          </a:xfrm>
        </p:grpSpPr>
        <p:sp>
          <p:nvSpPr>
            <p:cNvPr id="153" name="Rectángulo: esquinas redondeadas 2">
              <a:extLst>
                <a:ext uri="{FF2B5EF4-FFF2-40B4-BE49-F238E27FC236}">
                  <a16:creationId xmlns:a16="http://schemas.microsoft.com/office/drawing/2014/main" id="{17FBD9F5-5E68-D0CB-1257-9BBF0941AB90}"/>
                </a:ext>
              </a:extLst>
            </p:cNvPr>
            <p:cNvSpPr/>
            <p:nvPr/>
          </p:nvSpPr>
          <p:spPr>
            <a:xfrm>
              <a:off x="643656" y="3086100"/>
              <a:ext cx="4568444" cy="5514904"/>
            </a:xfrm>
            <a:prstGeom prst="roundRect">
              <a:avLst/>
            </a:prstGeom>
            <a:noFill/>
            <a:ln w="38100">
              <a:solidFill>
                <a:srgbClr val="3424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54" name="Rectángulo: esquinas redondeadas 2">
              <a:extLst>
                <a:ext uri="{FF2B5EF4-FFF2-40B4-BE49-F238E27FC236}">
                  <a16:creationId xmlns:a16="http://schemas.microsoft.com/office/drawing/2014/main" id="{D50BF14D-FC8C-DB74-4B9E-EBA5F9D8EE17}"/>
                </a:ext>
              </a:extLst>
            </p:cNvPr>
            <p:cNvSpPr/>
            <p:nvPr/>
          </p:nvSpPr>
          <p:spPr>
            <a:xfrm>
              <a:off x="7162800" y="3086100"/>
              <a:ext cx="8854552" cy="5514904"/>
            </a:xfrm>
            <a:prstGeom prst="roundRect">
              <a:avLst/>
            </a:prstGeom>
            <a:noFill/>
            <a:ln w="38100">
              <a:solidFill>
                <a:srgbClr val="3424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grpSp>
          <p:nvGrpSpPr>
            <p:cNvPr id="155" name="Group 105">
              <a:extLst>
                <a:ext uri="{FF2B5EF4-FFF2-40B4-BE49-F238E27FC236}">
                  <a16:creationId xmlns:a16="http://schemas.microsoft.com/office/drawing/2014/main" id="{82675C11-6A6C-C612-2EB9-29D48677029E}"/>
                </a:ext>
              </a:extLst>
            </p:cNvPr>
            <p:cNvGrpSpPr/>
            <p:nvPr/>
          </p:nvGrpSpPr>
          <p:grpSpPr>
            <a:xfrm>
              <a:off x="1676400" y="3162300"/>
              <a:ext cx="14555038" cy="1417412"/>
              <a:chOff x="1904095" y="1709092"/>
              <a:chExt cx="14555038" cy="1417412"/>
            </a:xfrm>
          </p:grpSpPr>
          <p:grpSp>
            <p:nvGrpSpPr>
              <p:cNvPr id="156" name="Group 106">
                <a:extLst>
                  <a:ext uri="{FF2B5EF4-FFF2-40B4-BE49-F238E27FC236}">
                    <a16:creationId xmlns:a16="http://schemas.microsoft.com/office/drawing/2014/main" id="{19A0BDF8-BCDC-0248-3C40-51D787F3DE87}"/>
                  </a:ext>
                </a:extLst>
              </p:cNvPr>
              <p:cNvGrpSpPr/>
              <p:nvPr/>
            </p:nvGrpSpPr>
            <p:grpSpPr>
              <a:xfrm>
                <a:off x="1904095" y="2777691"/>
                <a:ext cx="14555038" cy="348813"/>
                <a:chOff x="287220" y="2764131"/>
                <a:chExt cx="14748066" cy="353439"/>
              </a:xfrm>
            </p:grpSpPr>
            <p:sp>
              <p:nvSpPr>
                <p:cNvPr id="174" name="SUPERMERCADO">
                  <a:extLst>
                    <a:ext uri="{FF2B5EF4-FFF2-40B4-BE49-F238E27FC236}">
                      <a16:creationId xmlns:a16="http://schemas.microsoft.com/office/drawing/2014/main" id="{A5749446-9759-D028-45B8-AEF01B2B936A}"/>
                    </a:ext>
                  </a:extLst>
                </p:cNvPr>
                <p:cNvSpPr txBox="1"/>
                <p:nvPr/>
              </p:nvSpPr>
              <p:spPr>
                <a:xfrm>
                  <a:off x="287220" y="2764131"/>
                  <a:ext cx="2354631" cy="3534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defRPr>
                      <a:solidFill>
                        <a:srgbClr val="929292"/>
                      </a:solidFill>
                    </a:defRPr>
                  </a:lvl1pPr>
                </a:lstStyle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Overpass" pitchFamily="2" charset="77"/>
                      <a:ea typeface="Overpass ExtraLight" charset="0"/>
                      <a:cs typeface="Overpass ExtraLight" charset="0"/>
                      <a:sym typeface="Helvetica"/>
                    </a:rPr>
                    <a:t>MANUFACTURER</a:t>
                  </a:r>
                </a:p>
              </p:txBody>
            </p:sp>
            <p:sp>
              <p:nvSpPr>
                <p:cNvPr id="175" name="SUPERMERCADO">
                  <a:extLst>
                    <a:ext uri="{FF2B5EF4-FFF2-40B4-BE49-F238E27FC236}">
                      <a16:creationId xmlns:a16="http://schemas.microsoft.com/office/drawing/2014/main" id="{2256153B-5951-6B83-0487-25E0A61765DB}"/>
                    </a:ext>
                  </a:extLst>
                </p:cNvPr>
                <p:cNvSpPr txBox="1"/>
                <p:nvPr/>
              </p:nvSpPr>
              <p:spPr>
                <a:xfrm>
                  <a:off x="6220472" y="2764131"/>
                  <a:ext cx="2354631" cy="3534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defRPr>
                      <a:solidFill>
                        <a:srgbClr val="929292"/>
                      </a:solidFill>
                    </a:defRPr>
                  </a:lvl1pPr>
                </a:lstStyle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Overpass" pitchFamily="2" charset="77"/>
                      <a:ea typeface="Overpass Light" charset="0"/>
                      <a:cs typeface="Overpass Light" charset="0"/>
                      <a:sym typeface="Helvetica"/>
                    </a:rPr>
                    <a:t>TRANSPORT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Overpass" pitchFamily="2" charset="77"/>
                    <a:ea typeface="Overpass ExtraLight" charset="0"/>
                    <a:cs typeface="Overpass ExtraLight" charset="0"/>
                    <a:sym typeface="Helvetica"/>
                  </a:endParaRPr>
                </a:p>
              </p:txBody>
            </p:sp>
            <p:sp>
              <p:nvSpPr>
                <p:cNvPr id="176" name="SUPERMERCADO">
                  <a:extLst>
                    <a:ext uri="{FF2B5EF4-FFF2-40B4-BE49-F238E27FC236}">
                      <a16:creationId xmlns:a16="http://schemas.microsoft.com/office/drawing/2014/main" id="{0705D66F-F512-EB38-2721-60D58AF42180}"/>
                    </a:ext>
                  </a:extLst>
                </p:cNvPr>
                <p:cNvSpPr txBox="1"/>
                <p:nvPr/>
              </p:nvSpPr>
              <p:spPr>
                <a:xfrm>
                  <a:off x="9496510" y="2764131"/>
                  <a:ext cx="2354631" cy="3534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defRPr>
                      <a:solidFill>
                        <a:srgbClr val="929292"/>
                      </a:solidFill>
                    </a:defRPr>
                  </a:lvl1pPr>
                </a:lstStyle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Overpass" pitchFamily="2" charset="77"/>
                      <a:ea typeface="Overpass Light" charset="0"/>
                      <a:cs typeface="Overpass Light" charset="0"/>
                      <a:sym typeface="Helvetica"/>
                    </a:rPr>
                    <a:t>DISTRIBUTION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Overpass" pitchFamily="2" charset="77"/>
                    <a:ea typeface="Overpass ExtraLight" charset="0"/>
                    <a:cs typeface="Overpass ExtraLight" charset="0"/>
                    <a:sym typeface="Helvetica"/>
                  </a:endParaRPr>
                </a:p>
              </p:txBody>
            </p:sp>
            <p:sp>
              <p:nvSpPr>
                <p:cNvPr id="177" name="SUPERMERCADO">
                  <a:extLst>
                    <a:ext uri="{FF2B5EF4-FFF2-40B4-BE49-F238E27FC236}">
                      <a16:creationId xmlns:a16="http://schemas.microsoft.com/office/drawing/2014/main" id="{0B6CEC5C-C73C-75CD-47DE-EED63219A6E4}"/>
                    </a:ext>
                  </a:extLst>
                </p:cNvPr>
                <p:cNvSpPr txBox="1"/>
                <p:nvPr/>
              </p:nvSpPr>
              <p:spPr>
                <a:xfrm>
                  <a:off x="12680654" y="2764131"/>
                  <a:ext cx="2354632" cy="3534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defRPr>
                      <a:solidFill>
                        <a:srgbClr val="929292"/>
                      </a:solidFill>
                    </a:defRPr>
                  </a:lvl1pPr>
                </a:lstStyle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Overpass" pitchFamily="2" charset="77"/>
                      <a:ea typeface="Overpass Light" charset="0"/>
                      <a:cs typeface="Overpass Light" charset="0"/>
                      <a:sym typeface="Helvetica"/>
                    </a:rPr>
                    <a:t>RETAIL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Overpass" pitchFamily="2" charset="77"/>
                    <a:ea typeface="Overpass ExtraLight" charset="0"/>
                    <a:cs typeface="Overpass ExtraLight" charset="0"/>
                    <a:sym typeface="Helvetica"/>
                  </a:endParaRPr>
                </a:p>
              </p:txBody>
            </p:sp>
          </p:grpSp>
          <p:grpSp>
            <p:nvGrpSpPr>
              <p:cNvPr id="157" name="Group 107">
                <a:extLst>
                  <a:ext uri="{FF2B5EF4-FFF2-40B4-BE49-F238E27FC236}">
                    <a16:creationId xmlns:a16="http://schemas.microsoft.com/office/drawing/2014/main" id="{0AA46FE1-8BC1-4629-DD22-FEA9B6D2FF6E}"/>
                  </a:ext>
                </a:extLst>
              </p:cNvPr>
              <p:cNvGrpSpPr/>
              <p:nvPr/>
            </p:nvGrpSpPr>
            <p:grpSpPr>
              <a:xfrm>
                <a:off x="2482291" y="1709092"/>
                <a:ext cx="13167958" cy="1132768"/>
                <a:chOff x="2482291" y="1709092"/>
                <a:chExt cx="13167958" cy="1132768"/>
              </a:xfrm>
            </p:grpSpPr>
            <p:grpSp>
              <p:nvGrpSpPr>
                <p:cNvPr id="158" name="Group">
                  <a:extLst>
                    <a:ext uri="{FF2B5EF4-FFF2-40B4-BE49-F238E27FC236}">
                      <a16:creationId xmlns:a16="http://schemas.microsoft.com/office/drawing/2014/main" id="{E54CBFBC-BC74-EE60-F539-2B7DC29BD8AE}"/>
                    </a:ext>
                  </a:extLst>
                </p:cNvPr>
                <p:cNvGrpSpPr/>
                <p:nvPr/>
              </p:nvGrpSpPr>
              <p:grpSpPr>
                <a:xfrm>
                  <a:off x="2482291" y="1709092"/>
                  <a:ext cx="13167958" cy="1132768"/>
                  <a:chOff x="-1048874" y="-211478"/>
                  <a:chExt cx="16580280" cy="1426310"/>
                </a:xfrm>
              </p:grpSpPr>
              <p:grpSp>
                <p:nvGrpSpPr>
                  <p:cNvPr id="160" name="Group">
                    <a:extLst>
                      <a:ext uri="{FF2B5EF4-FFF2-40B4-BE49-F238E27FC236}">
                        <a16:creationId xmlns:a16="http://schemas.microsoft.com/office/drawing/2014/main" id="{649EC6AC-05BC-3CF6-1C01-D0820A3BBB27}"/>
                      </a:ext>
                    </a:extLst>
                  </p:cNvPr>
                  <p:cNvGrpSpPr/>
                  <p:nvPr/>
                </p:nvGrpSpPr>
                <p:grpSpPr>
                  <a:xfrm>
                    <a:off x="-1048874" y="-127928"/>
                    <a:ext cx="1270003" cy="1270001"/>
                    <a:chOff x="-1687045" y="-127928"/>
                    <a:chExt cx="1270001" cy="1270000"/>
                  </a:xfrm>
                </p:grpSpPr>
                <p:sp>
                  <p:nvSpPr>
                    <p:cNvPr id="172" name="Circle">
                      <a:extLst>
                        <a:ext uri="{FF2B5EF4-FFF2-40B4-BE49-F238E27FC236}">
                          <a16:creationId xmlns:a16="http://schemas.microsoft.com/office/drawing/2014/main" id="{E61ED0E5-74F2-585C-9A3D-1066FDC8FE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7045" y="-127928"/>
                      <a:ext cx="1270001" cy="12700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marL="0" marR="0" lvl="0" indent="0" algn="ctr" defTabSz="584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 kumimoji="0" lang="en-US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sym typeface="Helvetica Neue Medium"/>
                      </a:endParaRPr>
                    </a:p>
                  </p:txBody>
                </p:sp>
                <p:pic>
                  <p:nvPicPr>
                    <p:cNvPr id="173" name="003-factory.png" descr="003-factory.png">
                      <a:extLst>
                        <a:ext uri="{FF2B5EF4-FFF2-40B4-BE49-F238E27FC236}">
                          <a16:creationId xmlns:a16="http://schemas.microsoft.com/office/drawing/2014/main" id="{7BC997CE-C3DD-D3A4-0332-CC8352C4BBF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507521" y="14242"/>
                      <a:ext cx="1016000" cy="1015999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grpSp>
                <p:nvGrpSpPr>
                  <p:cNvPr id="161" name="Group">
                    <a:extLst>
                      <a:ext uri="{FF2B5EF4-FFF2-40B4-BE49-F238E27FC236}">
                        <a16:creationId xmlns:a16="http://schemas.microsoft.com/office/drawing/2014/main" id="{995C1ECE-2DA2-3033-7E03-3848EAA8354A}"/>
                      </a:ext>
                    </a:extLst>
                  </p:cNvPr>
                  <p:cNvGrpSpPr/>
                  <p:nvPr/>
                </p:nvGrpSpPr>
                <p:grpSpPr>
                  <a:xfrm>
                    <a:off x="10438445" y="-55169"/>
                    <a:ext cx="5092961" cy="1270001"/>
                    <a:chOff x="605470" y="-55169"/>
                    <a:chExt cx="5092961" cy="1270000"/>
                  </a:xfrm>
                </p:grpSpPr>
                <p:sp>
                  <p:nvSpPr>
                    <p:cNvPr id="170" name="Circle">
                      <a:extLst>
                        <a:ext uri="{FF2B5EF4-FFF2-40B4-BE49-F238E27FC236}">
                          <a16:creationId xmlns:a16="http://schemas.microsoft.com/office/drawing/2014/main" id="{B9C46BEF-5ADC-2C23-F62D-682B5507B0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470" y="-55169"/>
                      <a:ext cx="1270000" cy="12700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marL="0" marR="0" lvl="0" indent="0" algn="ctr" defTabSz="584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 kumimoji="0" lang="en-US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sym typeface="Helvetica Neue Medium"/>
                      </a:endParaRPr>
                    </a:p>
                  </p:txBody>
                </p:sp>
                <p:pic>
                  <p:nvPicPr>
                    <p:cNvPr id="171" name="002-store.png" descr="002-store.png">
                      <a:extLst>
                        <a:ext uri="{FF2B5EF4-FFF2-40B4-BE49-F238E27FC236}">
                          <a16:creationId xmlns:a16="http://schemas.microsoft.com/office/drawing/2014/main" id="{7A1F0B27-BD6E-1029-655D-E7115B1A50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4809432" y="127000"/>
                      <a:ext cx="888999" cy="889001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grpSp>
                <p:nvGrpSpPr>
                  <p:cNvPr id="162" name="Group">
                    <a:extLst>
                      <a:ext uri="{FF2B5EF4-FFF2-40B4-BE49-F238E27FC236}">
                        <a16:creationId xmlns:a16="http://schemas.microsoft.com/office/drawing/2014/main" id="{FEFD757F-26C7-CBCA-4CD4-C296D94492F9}"/>
                      </a:ext>
                    </a:extLst>
                  </p:cNvPr>
                  <p:cNvGrpSpPr/>
                  <p:nvPr/>
                </p:nvGrpSpPr>
                <p:grpSpPr>
                  <a:xfrm>
                    <a:off x="6422952" y="-127928"/>
                    <a:ext cx="5075091" cy="1270002"/>
                    <a:chOff x="-133423" y="-127928"/>
                    <a:chExt cx="5075091" cy="1270001"/>
                  </a:xfrm>
                </p:grpSpPr>
                <p:sp>
                  <p:nvSpPr>
                    <p:cNvPr id="168" name="Circle">
                      <a:extLst>
                        <a:ext uri="{FF2B5EF4-FFF2-40B4-BE49-F238E27FC236}">
                          <a16:creationId xmlns:a16="http://schemas.microsoft.com/office/drawing/2014/main" id="{8F618AAF-6A24-941A-EA05-2151FB01E0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3423" y="-127928"/>
                      <a:ext cx="1269999" cy="127000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marL="0" marR="0" lvl="0" indent="0" algn="ctr" defTabSz="584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 kumimoji="0" lang="en-US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sym typeface="Helvetica Neue Medium"/>
                      </a:endParaRPr>
                    </a:p>
                  </p:txBody>
                </p:sp>
                <p:pic>
                  <p:nvPicPr>
                    <p:cNvPr id="169" name="003-packing.png" descr="003-packing.png">
                      <a:extLst>
                        <a:ext uri="{FF2B5EF4-FFF2-40B4-BE49-F238E27FC236}">
                          <a16:creationId xmlns:a16="http://schemas.microsoft.com/office/drawing/2014/main" id="{F736C9DD-660F-F0D7-53B0-11B259E997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4005108" y="190344"/>
                      <a:ext cx="936560" cy="889001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  <p:sp>
                <p:nvSpPr>
                  <p:cNvPr id="163" name="Line">
                    <a:extLst>
                      <a:ext uri="{FF2B5EF4-FFF2-40B4-BE49-F238E27FC236}">
                        <a16:creationId xmlns:a16="http://schemas.microsoft.com/office/drawing/2014/main" id="{6012E6F0-C337-0282-427E-CB6A38F3119D}"/>
                      </a:ext>
                    </a:extLst>
                  </p:cNvPr>
                  <p:cNvSpPr/>
                  <p:nvPr/>
                </p:nvSpPr>
                <p:spPr>
                  <a:xfrm flipV="1">
                    <a:off x="7726283" y="647699"/>
                    <a:ext cx="2501759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tx2">
                        <a:lumMod val="90000"/>
                      </a:schemeClr>
                    </a:solidFill>
                    <a:custDash>
                      <a:ds d="600000" sp="600000"/>
                    </a:custDash>
                    <a:miter lim="400000"/>
                    <a:tailEnd type="arrow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marL="0" marR="0" lvl="0" indent="0" algn="ctr" defTabSz="584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64" name="Line">
                    <a:extLst>
                      <a:ext uri="{FF2B5EF4-FFF2-40B4-BE49-F238E27FC236}">
                        <a16:creationId xmlns:a16="http://schemas.microsoft.com/office/drawing/2014/main" id="{BD7FE1E8-4CDA-0861-8897-A7926FE8E276}"/>
                      </a:ext>
                    </a:extLst>
                  </p:cNvPr>
                  <p:cNvSpPr/>
                  <p:nvPr/>
                </p:nvSpPr>
                <p:spPr>
                  <a:xfrm flipV="1">
                    <a:off x="11848869" y="647701"/>
                    <a:ext cx="2613853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tx2">
                        <a:lumMod val="90000"/>
                      </a:schemeClr>
                    </a:solidFill>
                    <a:custDash>
                      <a:ds d="600000" sp="600000"/>
                    </a:custDash>
                    <a:miter lim="400000"/>
                    <a:tailEnd type="arrow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marL="0" marR="0" lvl="0" indent="0" algn="ctr" defTabSz="584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sym typeface="Helvetica Neue Medium"/>
                    </a:endParaRPr>
                  </a:p>
                </p:txBody>
              </p:sp>
              <p:grpSp>
                <p:nvGrpSpPr>
                  <p:cNvPr id="165" name="Group">
                    <a:extLst>
                      <a:ext uri="{FF2B5EF4-FFF2-40B4-BE49-F238E27FC236}">
                        <a16:creationId xmlns:a16="http://schemas.microsoft.com/office/drawing/2014/main" id="{8794BAE6-02C6-D1B0-A7E3-9268C17DE5F8}"/>
                      </a:ext>
                    </a:extLst>
                  </p:cNvPr>
                  <p:cNvGrpSpPr/>
                  <p:nvPr/>
                </p:nvGrpSpPr>
                <p:grpSpPr>
                  <a:xfrm>
                    <a:off x="6303923" y="-211478"/>
                    <a:ext cx="1273252" cy="1338487"/>
                    <a:chOff x="2655848" y="-211478"/>
                    <a:chExt cx="1273252" cy="1338486"/>
                  </a:xfrm>
                </p:grpSpPr>
                <p:sp>
                  <p:nvSpPr>
                    <p:cNvPr id="166" name="Circle">
                      <a:extLst>
                        <a:ext uri="{FF2B5EF4-FFF2-40B4-BE49-F238E27FC236}">
                          <a16:creationId xmlns:a16="http://schemas.microsoft.com/office/drawing/2014/main" id="{0BFF61C5-742B-809E-26F5-BFFBE2ECA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55848" y="-211478"/>
                      <a:ext cx="1270000" cy="12700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marL="0" marR="0" lvl="0" indent="0" algn="ctr" defTabSz="584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 kumimoji="0" lang="en-US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sym typeface="Helvetica Neue Medium"/>
                      </a:endParaRPr>
                    </a:p>
                  </p:txBody>
                </p:sp>
                <p:pic>
                  <p:nvPicPr>
                    <p:cNvPr id="167" name="003-delivery-truck.png" descr="003-delivery-truck.png">
                      <a:extLst>
                        <a:ext uri="{FF2B5EF4-FFF2-40B4-BE49-F238E27FC236}">
                          <a16:creationId xmlns:a16="http://schemas.microsoft.com/office/drawing/2014/main" id="{91766F59-9DB7-2748-B2DF-5DD6F8305E9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913100" y="111009"/>
                      <a:ext cx="1016000" cy="1015999"/>
                    </a:xfrm>
                    <a:prstGeom prst="rect">
                      <a:avLst/>
                    </a:prstGeom>
                    <a:ln w="12700" cap="flat">
                      <a:noFill/>
                      <a:miter lim="400000"/>
                    </a:ln>
                    <a:effectLst/>
                  </p:spPr>
                </p:pic>
              </p:grpSp>
            </p:grpSp>
            <p:sp>
              <p:nvSpPr>
                <p:cNvPr id="159" name="Line">
                  <a:extLst>
                    <a:ext uri="{FF2B5EF4-FFF2-40B4-BE49-F238E27FC236}">
                      <a16:creationId xmlns:a16="http://schemas.microsoft.com/office/drawing/2014/main" id="{5582D1D0-31CC-AE38-2CC6-A51F23170241}"/>
                    </a:ext>
                  </a:extLst>
                </p:cNvPr>
                <p:cNvSpPr/>
                <p:nvPr/>
              </p:nvSpPr>
              <p:spPr>
                <a:xfrm flipV="1">
                  <a:off x="8054455" y="2384116"/>
                  <a:ext cx="435136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2">
                      <a:lumMod val="90000"/>
                    </a:schemeClr>
                  </a:solidFill>
                  <a:custDash>
                    <a:ds d="600000" sp="600000"/>
                  </a:custDash>
                  <a:miter lim="400000"/>
                  <a:tailEnd type="arrow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sym typeface="Helvetica Neue Medium"/>
                  </a:endParaRPr>
                </a:p>
              </p:txBody>
            </p:sp>
          </p:grpSp>
        </p:grpSp>
        <p:pic>
          <p:nvPicPr>
            <p:cNvPr id="178" name="Picture 38">
              <a:extLst>
                <a:ext uri="{FF2B5EF4-FFF2-40B4-BE49-F238E27FC236}">
                  <a16:creationId xmlns:a16="http://schemas.microsoft.com/office/drawing/2014/main" id="{BDC0B7E8-D816-274D-D329-D13051341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2327"/>
            <a:stretch/>
          </p:blipFill>
          <p:spPr>
            <a:xfrm>
              <a:off x="879042" y="5001675"/>
              <a:ext cx="4108716" cy="3084843"/>
            </a:xfrm>
            <a:prstGeom prst="rect">
              <a:avLst/>
            </a:prstGeom>
          </p:spPr>
        </p:pic>
        <p:grpSp>
          <p:nvGrpSpPr>
            <p:cNvPr id="179" name="Group 40">
              <a:extLst>
                <a:ext uri="{FF2B5EF4-FFF2-40B4-BE49-F238E27FC236}">
                  <a16:creationId xmlns:a16="http://schemas.microsoft.com/office/drawing/2014/main" id="{A361BD16-F9ED-465B-FCF5-FDACB7FA86C8}"/>
                </a:ext>
              </a:extLst>
            </p:cNvPr>
            <p:cNvGrpSpPr/>
            <p:nvPr/>
          </p:nvGrpSpPr>
          <p:grpSpPr>
            <a:xfrm>
              <a:off x="8001000" y="4381500"/>
              <a:ext cx="7256061" cy="4090327"/>
              <a:chOff x="2370372" y="2171120"/>
              <a:chExt cx="12527555" cy="6858000"/>
            </a:xfrm>
          </p:grpSpPr>
          <p:pic>
            <p:nvPicPr>
              <p:cNvPr id="180" name="Picture 41" descr="A group of cell phones&#10;&#10;Description automatically generated with medium confidence">
                <a:extLst>
                  <a:ext uri="{FF2B5EF4-FFF2-40B4-BE49-F238E27FC236}">
                    <a16:creationId xmlns:a16="http://schemas.microsoft.com/office/drawing/2014/main" id="{3AC13D44-940A-FF5E-402D-B9EA1D01DB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2599" r="5136"/>
              <a:stretch/>
            </p:blipFill>
            <p:spPr>
              <a:xfrm>
                <a:off x="7167873" y="5257526"/>
                <a:ext cx="2750518" cy="3720795"/>
              </a:xfrm>
              <a:prstGeom prst="rect">
                <a:avLst/>
              </a:prstGeom>
            </p:spPr>
          </p:pic>
          <p:grpSp>
            <p:nvGrpSpPr>
              <p:cNvPr id="181" name="Group 42">
                <a:extLst>
                  <a:ext uri="{FF2B5EF4-FFF2-40B4-BE49-F238E27FC236}">
                    <a16:creationId xmlns:a16="http://schemas.microsoft.com/office/drawing/2014/main" id="{52DA6473-8479-6BF3-F95A-34278B2ED6AD}"/>
                  </a:ext>
                </a:extLst>
              </p:cNvPr>
              <p:cNvGrpSpPr/>
              <p:nvPr/>
            </p:nvGrpSpPr>
            <p:grpSpPr>
              <a:xfrm>
                <a:off x="4664548" y="5270533"/>
                <a:ext cx="2750517" cy="3720794"/>
                <a:chOff x="4664548" y="5270533"/>
                <a:chExt cx="2750517" cy="3720794"/>
              </a:xfrm>
            </p:grpSpPr>
            <p:pic>
              <p:nvPicPr>
                <p:cNvPr id="197" name="Picture 63" descr="A group of cell phones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F87524BF-B469-7DC0-0B08-4AD728CEF0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609" t="575" r="67128" b="-575"/>
                <a:stretch/>
              </p:blipFill>
              <p:spPr>
                <a:xfrm>
                  <a:off x="4664548" y="5270533"/>
                  <a:ext cx="2750517" cy="3720794"/>
                </a:xfrm>
                <a:prstGeom prst="rect">
                  <a:avLst/>
                </a:prstGeom>
              </p:spPr>
            </p:pic>
            <p:grpSp>
              <p:nvGrpSpPr>
                <p:cNvPr id="198" name="Group 64">
                  <a:extLst>
                    <a:ext uri="{FF2B5EF4-FFF2-40B4-BE49-F238E27FC236}">
                      <a16:creationId xmlns:a16="http://schemas.microsoft.com/office/drawing/2014/main" id="{4132A918-760A-D513-A378-444797C4ABEC}"/>
                    </a:ext>
                  </a:extLst>
                </p:cNvPr>
                <p:cNvGrpSpPr/>
                <p:nvPr/>
              </p:nvGrpSpPr>
              <p:grpSpPr>
                <a:xfrm>
                  <a:off x="5758913" y="6602574"/>
                  <a:ext cx="1056712" cy="1056712"/>
                  <a:chOff x="5758913" y="7041971"/>
                  <a:chExt cx="1056712" cy="1056712"/>
                </a:xfrm>
              </p:grpSpPr>
              <p:sp>
                <p:nvSpPr>
                  <p:cNvPr id="199" name="Rectangle 65">
                    <a:extLst>
                      <a:ext uri="{FF2B5EF4-FFF2-40B4-BE49-F238E27FC236}">
                        <a16:creationId xmlns:a16="http://schemas.microsoft.com/office/drawing/2014/main" id="{E3B076D6-8120-772C-9E2E-0821C11CEDE1}"/>
                      </a:ext>
                    </a:extLst>
                  </p:cNvPr>
                  <p:cNvSpPr/>
                  <p:nvPr/>
                </p:nvSpPr>
                <p:spPr>
                  <a:xfrm>
                    <a:off x="5873858" y="7140102"/>
                    <a:ext cx="835150" cy="8570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584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E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pic>
                <p:nvPicPr>
                  <p:cNvPr id="200" name="Picture 66" descr="A picture containing qr code&#10;&#10;Description automatically generated">
                    <a:extLst>
                      <a:ext uri="{FF2B5EF4-FFF2-40B4-BE49-F238E27FC236}">
                        <a16:creationId xmlns:a16="http://schemas.microsoft.com/office/drawing/2014/main" id="{EE653B21-0631-37CF-ACE0-BD43DC8332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58913" y="7041971"/>
                    <a:ext cx="1056712" cy="105671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82" name="Group 43">
                <a:extLst>
                  <a:ext uri="{FF2B5EF4-FFF2-40B4-BE49-F238E27FC236}">
                    <a16:creationId xmlns:a16="http://schemas.microsoft.com/office/drawing/2014/main" id="{7321CD9F-7686-FC82-2019-7286FB046074}"/>
                  </a:ext>
                </a:extLst>
              </p:cNvPr>
              <p:cNvGrpSpPr/>
              <p:nvPr/>
            </p:nvGrpSpPr>
            <p:grpSpPr>
              <a:xfrm>
                <a:off x="9819718" y="2171120"/>
                <a:ext cx="5078209" cy="6858000"/>
                <a:chOff x="9819718" y="2171120"/>
                <a:chExt cx="5078209" cy="6858000"/>
              </a:xfrm>
            </p:grpSpPr>
            <p:pic>
              <p:nvPicPr>
                <p:cNvPr id="193" name="Picture 58" descr="A picture containing container, tray, plastic, appliance&#10;&#10;Description automatically generated">
                  <a:extLst>
                    <a:ext uri="{FF2B5EF4-FFF2-40B4-BE49-F238E27FC236}">
                      <a16:creationId xmlns:a16="http://schemas.microsoft.com/office/drawing/2014/main" id="{AE5BCD19-2F87-EC6A-EAFE-5F3A164859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19718" y="2171120"/>
                  <a:ext cx="5078209" cy="6858000"/>
                </a:xfrm>
                <a:prstGeom prst="rect">
                  <a:avLst/>
                </a:prstGeom>
              </p:spPr>
            </p:pic>
            <p:grpSp>
              <p:nvGrpSpPr>
                <p:cNvPr id="194" name="Group 59">
                  <a:extLst>
                    <a:ext uri="{FF2B5EF4-FFF2-40B4-BE49-F238E27FC236}">
                      <a16:creationId xmlns:a16="http://schemas.microsoft.com/office/drawing/2014/main" id="{BF87441E-0062-2F98-1F56-5F07DE20FDA9}"/>
                    </a:ext>
                  </a:extLst>
                </p:cNvPr>
                <p:cNvGrpSpPr/>
                <p:nvPr/>
              </p:nvGrpSpPr>
              <p:grpSpPr>
                <a:xfrm>
                  <a:off x="11893360" y="6948199"/>
                  <a:ext cx="1056712" cy="1072229"/>
                  <a:chOff x="15208704" y="7758914"/>
                  <a:chExt cx="1056712" cy="1072229"/>
                </a:xfrm>
              </p:grpSpPr>
              <p:sp>
                <p:nvSpPr>
                  <p:cNvPr id="195" name="Rectangle 60">
                    <a:extLst>
                      <a:ext uri="{FF2B5EF4-FFF2-40B4-BE49-F238E27FC236}">
                        <a16:creationId xmlns:a16="http://schemas.microsoft.com/office/drawing/2014/main" id="{13CD480E-9B03-D99A-628E-25160CCD7094}"/>
                      </a:ext>
                    </a:extLst>
                  </p:cNvPr>
                  <p:cNvSpPr/>
                  <p:nvPr/>
                </p:nvSpPr>
                <p:spPr>
                  <a:xfrm>
                    <a:off x="15208704" y="7758914"/>
                    <a:ext cx="1056712" cy="10584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584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E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pic>
                <p:nvPicPr>
                  <p:cNvPr id="196" name="Picture 62" descr="A picture containing qr code&#10;&#10;Description automatically generated">
                    <a:extLst>
                      <a:ext uri="{FF2B5EF4-FFF2-40B4-BE49-F238E27FC236}">
                        <a16:creationId xmlns:a16="http://schemas.microsoft.com/office/drawing/2014/main" id="{242B8D27-FB30-129C-F53A-53424742B5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08704" y="7774431"/>
                    <a:ext cx="1056712" cy="105671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83" name="Group 45">
                <a:extLst>
                  <a:ext uri="{FF2B5EF4-FFF2-40B4-BE49-F238E27FC236}">
                    <a16:creationId xmlns:a16="http://schemas.microsoft.com/office/drawing/2014/main" id="{AED75C26-743D-66BF-3910-A1286AF5DA7E}"/>
                  </a:ext>
                </a:extLst>
              </p:cNvPr>
              <p:cNvGrpSpPr/>
              <p:nvPr/>
            </p:nvGrpSpPr>
            <p:grpSpPr>
              <a:xfrm>
                <a:off x="2370372" y="5257525"/>
                <a:ext cx="2550735" cy="3720795"/>
                <a:chOff x="2370372" y="5257525"/>
                <a:chExt cx="2550735" cy="3720795"/>
              </a:xfrm>
            </p:grpSpPr>
            <p:pic>
              <p:nvPicPr>
                <p:cNvPr id="184" name="Picture 46" descr="A group of cell phones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13E0C3CD-4CEE-7BDB-1584-E1C6CDC346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2335" r="37744"/>
                <a:stretch/>
              </p:blipFill>
              <p:spPr>
                <a:xfrm>
                  <a:off x="2370372" y="5257525"/>
                  <a:ext cx="2550735" cy="3720795"/>
                </a:xfrm>
                <a:prstGeom prst="rect">
                  <a:avLst/>
                </a:prstGeom>
              </p:spPr>
            </p:pic>
            <p:pic>
              <p:nvPicPr>
                <p:cNvPr id="185" name="Picture 47" descr="A picture containing container, tray, plastic, appliance&#10;&#10;Description automatically generated">
                  <a:extLst>
                    <a:ext uri="{FF2B5EF4-FFF2-40B4-BE49-F238E27FC236}">
                      <a16:creationId xmlns:a16="http://schemas.microsoft.com/office/drawing/2014/main" id="{F2A9FC01-7F4B-45AA-29D3-FC89E2745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34885" t="61979" r="32286" b="6809"/>
                <a:stretch/>
              </p:blipFill>
              <p:spPr>
                <a:xfrm>
                  <a:off x="3365049" y="6779945"/>
                  <a:ext cx="1097193" cy="1408739"/>
                </a:xfrm>
                <a:prstGeom prst="rect">
                  <a:avLst/>
                </a:prstGeom>
              </p:spPr>
            </p:pic>
            <p:sp>
              <p:nvSpPr>
                <p:cNvPr id="186" name="Half-frame 51">
                  <a:extLst>
                    <a:ext uri="{FF2B5EF4-FFF2-40B4-BE49-F238E27FC236}">
                      <a16:creationId xmlns:a16="http://schemas.microsoft.com/office/drawing/2014/main" id="{4B0EA49D-419E-CC0D-BC31-7D744D637CE4}"/>
                    </a:ext>
                  </a:extLst>
                </p:cNvPr>
                <p:cNvSpPr/>
                <p:nvPr/>
              </p:nvSpPr>
              <p:spPr>
                <a:xfrm>
                  <a:off x="3321894" y="6734325"/>
                  <a:ext cx="86309" cy="91240"/>
                </a:xfrm>
                <a:prstGeom prst="halfFrame">
                  <a:avLst>
                    <a:gd name="adj1" fmla="val 8000"/>
                    <a:gd name="adj2" fmla="val 652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E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187" name="Half-frame 52">
                  <a:extLst>
                    <a:ext uri="{FF2B5EF4-FFF2-40B4-BE49-F238E27FC236}">
                      <a16:creationId xmlns:a16="http://schemas.microsoft.com/office/drawing/2014/main" id="{D2FE1D44-A549-3850-28CF-AE0449B7E9E0}"/>
                    </a:ext>
                  </a:extLst>
                </p:cNvPr>
                <p:cNvSpPr/>
                <p:nvPr/>
              </p:nvSpPr>
              <p:spPr>
                <a:xfrm flipH="1">
                  <a:off x="4402879" y="6734325"/>
                  <a:ext cx="86309" cy="91240"/>
                </a:xfrm>
                <a:prstGeom prst="halfFrame">
                  <a:avLst>
                    <a:gd name="adj1" fmla="val 8000"/>
                    <a:gd name="adj2" fmla="val 652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E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188" name="Half-frame 53">
                  <a:extLst>
                    <a:ext uri="{FF2B5EF4-FFF2-40B4-BE49-F238E27FC236}">
                      <a16:creationId xmlns:a16="http://schemas.microsoft.com/office/drawing/2014/main" id="{BE111311-56F0-A562-7873-0FEBAC057B95}"/>
                    </a:ext>
                  </a:extLst>
                </p:cNvPr>
                <p:cNvSpPr/>
                <p:nvPr/>
              </p:nvSpPr>
              <p:spPr>
                <a:xfrm flipH="1" flipV="1">
                  <a:off x="4413692" y="8140160"/>
                  <a:ext cx="86309" cy="91240"/>
                </a:xfrm>
                <a:prstGeom prst="halfFrame">
                  <a:avLst>
                    <a:gd name="adj1" fmla="val 8000"/>
                    <a:gd name="adj2" fmla="val 652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E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189" name="Half-frame 54">
                  <a:extLst>
                    <a:ext uri="{FF2B5EF4-FFF2-40B4-BE49-F238E27FC236}">
                      <a16:creationId xmlns:a16="http://schemas.microsoft.com/office/drawing/2014/main" id="{818167D5-6035-7A57-66ED-3E8CFA53567E}"/>
                    </a:ext>
                  </a:extLst>
                </p:cNvPr>
                <p:cNvSpPr/>
                <p:nvPr/>
              </p:nvSpPr>
              <p:spPr>
                <a:xfrm flipV="1">
                  <a:off x="3329875" y="8140160"/>
                  <a:ext cx="86309" cy="91240"/>
                </a:xfrm>
                <a:prstGeom prst="halfFrame">
                  <a:avLst>
                    <a:gd name="adj1" fmla="val 8000"/>
                    <a:gd name="adj2" fmla="val 652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E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  <p:grpSp>
              <p:nvGrpSpPr>
                <p:cNvPr id="190" name="Group 55">
                  <a:extLst>
                    <a:ext uri="{FF2B5EF4-FFF2-40B4-BE49-F238E27FC236}">
                      <a16:creationId xmlns:a16="http://schemas.microsoft.com/office/drawing/2014/main" id="{76C785CE-6DC3-9977-1541-E5C427A356F7}"/>
                    </a:ext>
                  </a:extLst>
                </p:cNvPr>
                <p:cNvGrpSpPr/>
                <p:nvPr/>
              </p:nvGrpSpPr>
              <p:grpSpPr>
                <a:xfrm>
                  <a:off x="3612480" y="7239601"/>
                  <a:ext cx="627046" cy="636254"/>
                  <a:chOff x="15208704" y="7758914"/>
                  <a:chExt cx="1056712" cy="1072229"/>
                </a:xfrm>
              </p:grpSpPr>
              <p:sp>
                <p:nvSpPr>
                  <p:cNvPr id="191" name="Rectangle 56">
                    <a:extLst>
                      <a:ext uri="{FF2B5EF4-FFF2-40B4-BE49-F238E27FC236}">
                        <a16:creationId xmlns:a16="http://schemas.microsoft.com/office/drawing/2014/main" id="{14F35A03-BD22-3D4C-C19C-229B7908ACAF}"/>
                      </a:ext>
                    </a:extLst>
                  </p:cNvPr>
                  <p:cNvSpPr/>
                  <p:nvPr/>
                </p:nvSpPr>
                <p:spPr>
                  <a:xfrm>
                    <a:off x="15208704" y="7758914"/>
                    <a:ext cx="1056712" cy="10584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584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E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pic>
                <p:nvPicPr>
                  <p:cNvPr id="192" name="Picture 57" descr="A picture containing qr code&#10;&#10;Description automatically generated">
                    <a:extLst>
                      <a:ext uri="{FF2B5EF4-FFF2-40B4-BE49-F238E27FC236}">
                        <a16:creationId xmlns:a16="http://schemas.microsoft.com/office/drawing/2014/main" id="{B80CEB9C-18E3-3154-3313-AD2E1F1021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08704" y="7774431"/>
                    <a:ext cx="1056712" cy="1056712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227" name="Grupo 226"/>
          <p:cNvGrpSpPr/>
          <p:nvPr/>
        </p:nvGrpSpPr>
        <p:grpSpPr>
          <a:xfrm>
            <a:off x="6934200" y="3086100"/>
            <a:ext cx="8854552" cy="5514904"/>
            <a:chOff x="5486400" y="1104900"/>
            <a:chExt cx="8854552" cy="5514904"/>
          </a:xfrm>
        </p:grpSpPr>
        <p:sp>
          <p:nvSpPr>
            <p:cNvPr id="226" name="Rectángulo: esquinas redondeadas 2">
              <a:extLst>
                <a:ext uri="{FF2B5EF4-FFF2-40B4-BE49-F238E27FC236}">
                  <a16:creationId xmlns:a16="http://schemas.microsoft.com/office/drawing/2014/main" id="{D50BF14D-FC8C-DB74-4B9E-EBA5F9D8EE17}"/>
                </a:ext>
              </a:extLst>
            </p:cNvPr>
            <p:cNvSpPr/>
            <p:nvPr/>
          </p:nvSpPr>
          <p:spPr>
            <a:xfrm>
              <a:off x="5486400" y="1104900"/>
              <a:ext cx="8854552" cy="55149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424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grpSp>
          <p:nvGrpSpPr>
            <p:cNvPr id="152" name="Grupo 151"/>
            <p:cNvGrpSpPr/>
            <p:nvPr/>
          </p:nvGrpSpPr>
          <p:grpSpPr>
            <a:xfrm>
              <a:off x="6096000" y="1562100"/>
              <a:ext cx="8077200" cy="4800600"/>
              <a:chOff x="699166" y="3619500"/>
              <a:chExt cx="6534017" cy="3833061"/>
            </a:xfrm>
          </p:grpSpPr>
          <p:pic>
            <p:nvPicPr>
              <p:cNvPr id="6" name="object 6">
                <a:extLst>
                  <a:ext uri="{FF2B5EF4-FFF2-40B4-BE49-F238E27FC236}">
                    <a16:creationId xmlns:a16="http://schemas.microsoft.com/office/drawing/2014/main" id="{380E9DA4-DD5D-8BC1-CCCB-068BBEE89F4C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581400" y="3619500"/>
                <a:ext cx="3651783" cy="3556636"/>
              </a:xfrm>
              <a:prstGeom prst="rect">
                <a:avLst/>
              </a:prstGeom>
            </p:spPr>
          </p:pic>
          <p:grpSp>
            <p:nvGrpSpPr>
              <p:cNvPr id="7" name="Group 1">
                <a:extLst>
                  <a:ext uri="{FF2B5EF4-FFF2-40B4-BE49-F238E27FC236}">
                    <a16:creationId xmlns:a16="http://schemas.microsoft.com/office/drawing/2014/main" id="{70865987-ECEA-A9BF-4855-B4D972D95CB0}"/>
                  </a:ext>
                </a:extLst>
              </p:cNvPr>
              <p:cNvGrpSpPr/>
              <p:nvPr/>
            </p:nvGrpSpPr>
            <p:grpSpPr>
              <a:xfrm rot="19800000" flipH="1">
                <a:off x="2269396" y="3861503"/>
                <a:ext cx="1966369" cy="2033211"/>
                <a:chOff x="10518647" y="5264660"/>
                <a:chExt cx="1966369" cy="2033211"/>
              </a:xfrm>
            </p:grpSpPr>
            <p:pic>
              <p:nvPicPr>
                <p:cNvPr id="8" name="object 7">
                  <a:extLst>
                    <a:ext uri="{FF2B5EF4-FFF2-40B4-BE49-F238E27FC236}">
                      <a16:creationId xmlns:a16="http://schemas.microsoft.com/office/drawing/2014/main" id="{B84D3F2C-67FB-4B59-1B40-D2C413B6E845}"/>
                    </a:ext>
                  </a:extLst>
                </p:cNvPr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0755203" y="6307185"/>
                  <a:ext cx="1466645" cy="990686"/>
                </a:xfrm>
                <a:prstGeom prst="rect">
                  <a:avLst/>
                </a:prstGeom>
              </p:spPr>
            </p:pic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C2AFF3CB-3468-97AE-9497-21D59CEFF164}"/>
                    </a:ext>
                  </a:extLst>
                </p:cNvPr>
                <p:cNvSpPr/>
                <p:nvPr/>
              </p:nvSpPr>
              <p:spPr>
                <a:xfrm>
                  <a:off x="10788741" y="6344751"/>
                  <a:ext cx="1343563" cy="867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934" h="918209">
                      <a:moveTo>
                        <a:pt x="1384926" y="0"/>
                      </a:moveTo>
                      <a:lnTo>
                        <a:pt x="0" y="918053"/>
                      </a:lnTo>
                    </a:path>
                  </a:pathLst>
                </a:custGeom>
                <a:solidFill>
                  <a:srgbClr val="FFEACA">
                    <a:alpha val="32939"/>
                  </a:srgbClr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A12EF10-F9C9-7EF3-3A2C-9C0ADFC160D5}"/>
                    </a:ext>
                  </a:extLst>
                </p:cNvPr>
                <p:cNvSpPr/>
                <p:nvPr/>
              </p:nvSpPr>
              <p:spPr>
                <a:xfrm>
                  <a:off x="10788741" y="6344751"/>
                  <a:ext cx="1343563" cy="867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934" h="918209">
                      <a:moveTo>
                        <a:pt x="0" y="918053"/>
                      </a:moveTo>
                      <a:lnTo>
                        <a:pt x="1384926" y="0"/>
                      </a:lnTo>
                    </a:path>
                  </a:pathLst>
                </a:custGeom>
                <a:ln w="28574">
                  <a:solidFill>
                    <a:srgbClr val="B412D5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9EEC2948-BD92-823E-E2A9-48CFAA087D76}"/>
                    </a:ext>
                  </a:extLst>
                </p:cNvPr>
                <p:cNvSpPr/>
                <p:nvPr/>
              </p:nvSpPr>
              <p:spPr>
                <a:xfrm>
                  <a:off x="10538062" y="6990176"/>
                  <a:ext cx="269205" cy="28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95" h="299720">
                      <a:moveTo>
                        <a:pt x="4736" y="183105"/>
                      </a:moveTo>
                      <a:lnTo>
                        <a:pt x="23111" y="227778"/>
                      </a:lnTo>
                      <a:lnTo>
                        <a:pt x="52138" y="263320"/>
                      </a:lnTo>
                      <a:lnTo>
                        <a:pt x="89010" y="287863"/>
                      </a:lnTo>
                      <a:lnTo>
                        <a:pt x="130922" y="299539"/>
                      </a:lnTo>
                      <a:lnTo>
                        <a:pt x="175068" y="296482"/>
                      </a:lnTo>
                      <a:lnTo>
                        <a:pt x="215486" y="278466"/>
                      </a:lnTo>
                      <a:lnTo>
                        <a:pt x="247017" y="248487"/>
                      </a:lnTo>
                      <a:lnTo>
                        <a:pt x="268061" y="209512"/>
                      </a:lnTo>
                      <a:lnTo>
                        <a:pt x="277015" y="164506"/>
                      </a:lnTo>
                      <a:lnTo>
                        <a:pt x="272279" y="116434"/>
                      </a:lnTo>
                      <a:lnTo>
                        <a:pt x="253903" y="71761"/>
                      </a:lnTo>
                      <a:lnTo>
                        <a:pt x="224876" y="36219"/>
                      </a:lnTo>
                      <a:lnTo>
                        <a:pt x="188004" y="11676"/>
                      </a:lnTo>
                      <a:lnTo>
                        <a:pt x="146093" y="0"/>
                      </a:lnTo>
                      <a:lnTo>
                        <a:pt x="101947" y="3057"/>
                      </a:lnTo>
                      <a:lnTo>
                        <a:pt x="61528" y="21073"/>
                      </a:lnTo>
                      <a:lnTo>
                        <a:pt x="29997" y="51051"/>
                      </a:lnTo>
                      <a:lnTo>
                        <a:pt x="8954" y="90026"/>
                      </a:lnTo>
                      <a:lnTo>
                        <a:pt x="0" y="135033"/>
                      </a:lnTo>
                      <a:lnTo>
                        <a:pt x="4736" y="183105"/>
                      </a:lnTo>
                      <a:close/>
                    </a:path>
                  </a:pathLst>
                </a:custGeom>
                <a:ln w="9524">
                  <a:solidFill>
                    <a:srgbClr val="B412D5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  <p:pic>
              <p:nvPicPr>
                <p:cNvPr id="12" name="object 11">
                  <a:extLst>
                    <a:ext uri="{FF2B5EF4-FFF2-40B4-BE49-F238E27FC236}">
                      <a16:creationId xmlns:a16="http://schemas.microsoft.com/office/drawing/2014/main" id="{6B6028C4-AC65-C128-BF58-7500F6389685}"/>
                    </a:ext>
                  </a:extLst>
                </p:cNvPr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0518647" y="5523851"/>
                  <a:ext cx="978749" cy="1618505"/>
                </a:xfrm>
                <a:prstGeom prst="rect">
                  <a:avLst/>
                </a:prstGeom>
              </p:spPr>
            </p:pic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id="{2204A06C-6E2C-BE42-611D-F9CF801A1953}"/>
                    </a:ext>
                  </a:extLst>
                </p:cNvPr>
                <p:cNvSpPr/>
                <p:nvPr/>
              </p:nvSpPr>
              <p:spPr>
                <a:xfrm>
                  <a:off x="10555051" y="5559910"/>
                  <a:ext cx="852586" cy="15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840" h="1588770">
                      <a:moveTo>
                        <a:pt x="878768" y="0"/>
                      </a:moveTo>
                      <a:lnTo>
                        <a:pt x="0" y="1588366"/>
                      </a:lnTo>
                    </a:path>
                  </a:pathLst>
                </a:custGeom>
                <a:solidFill>
                  <a:srgbClr val="FFEACA">
                    <a:alpha val="32939"/>
                  </a:srgbClr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14" name="object 13">
                  <a:extLst>
                    <a:ext uri="{FF2B5EF4-FFF2-40B4-BE49-F238E27FC236}">
                      <a16:creationId xmlns:a16="http://schemas.microsoft.com/office/drawing/2014/main" id="{D74EC6AA-1E40-4BC6-0922-72239CD9B2BA}"/>
                    </a:ext>
                  </a:extLst>
                </p:cNvPr>
                <p:cNvSpPr/>
                <p:nvPr/>
              </p:nvSpPr>
              <p:spPr>
                <a:xfrm>
                  <a:off x="10555051" y="5559911"/>
                  <a:ext cx="852586" cy="15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840" h="1588770">
                      <a:moveTo>
                        <a:pt x="0" y="1588365"/>
                      </a:moveTo>
                      <a:lnTo>
                        <a:pt x="878768" y="0"/>
                      </a:lnTo>
                    </a:path>
                  </a:pathLst>
                </a:custGeom>
                <a:ln w="28574">
                  <a:solidFill>
                    <a:srgbClr val="B412D5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  <p:pic>
              <p:nvPicPr>
                <p:cNvPr id="15" name="object 14">
                  <a:extLst>
                    <a:ext uri="{FF2B5EF4-FFF2-40B4-BE49-F238E27FC236}">
                      <a16:creationId xmlns:a16="http://schemas.microsoft.com/office/drawing/2014/main" id="{CCF325F1-F422-EA93-556E-1A243B3A23F5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1287453" y="5264660"/>
                  <a:ext cx="1197563" cy="1252758"/>
                </a:xfrm>
                <a:prstGeom prst="rect">
                  <a:avLst/>
                </a:prstGeom>
              </p:spPr>
            </p:pic>
            <p:sp>
              <p:nvSpPr>
                <p:cNvPr id="16" name="object 15">
                  <a:extLst>
                    <a:ext uri="{FF2B5EF4-FFF2-40B4-BE49-F238E27FC236}">
                      <a16:creationId xmlns:a16="http://schemas.microsoft.com/office/drawing/2014/main" id="{52FC7779-00BF-C176-7481-E208D3786AE2}"/>
                    </a:ext>
                  </a:extLst>
                </p:cNvPr>
                <p:cNvSpPr/>
                <p:nvPr/>
              </p:nvSpPr>
              <p:spPr>
                <a:xfrm>
                  <a:off x="11338898" y="5315182"/>
                  <a:ext cx="1041092" cy="1099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50" h="1163954">
                      <a:moveTo>
                        <a:pt x="530278" y="0"/>
                      </a:moveTo>
                      <a:lnTo>
                        <a:pt x="485398" y="543"/>
                      </a:lnTo>
                      <a:lnTo>
                        <a:pt x="440275" y="5271"/>
                      </a:lnTo>
                      <a:lnTo>
                        <a:pt x="395108" y="14314"/>
                      </a:lnTo>
                      <a:lnTo>
                        <a:pt x="350978" y="27523"/>
                      </a:lnTo>
                      <a:lnTo>
                        <a:pt x="308914" y="44522"/>
                      </a:lnTo>
                      <a:lnTo>
                        <a:pt x="269026" y="65102"/>
                      </a:lnTo>
                      <a:lnTo>
                        <a:pt x="231429" y="89054"/>
                      </a:lnTo>
                      <a:lnTo>
                        <a:pt x="196235" y="116169"/>
                      </a:lnTo>
                      <a:lnTo>
                        <a:pt x="163558" y="146237"/>
                      </a:lnTo>
                      <a:lnTo>
                        <a:pt x="133509" y="179050"/>
                      </a:lnTo>
                      <a:lnTo>
                        <a:pt x="106202" y="214398"/>
                      </a:lnTo>
                      <a:lnTo>
                        <a:pt x="81750" y="252073"/>
                      </a:lnTo>
                      <a:lnTo>
                        <a:pt x="60266" y="291865"/>
                      </a:lnTo>
                      <a:lnTo>
                        <a:pt x="41862" y="333566"/>
                      </a:lnTo>
                      <a:lnTo>
                        <a:pt x="26651" y="376966"/>
                      </a:lnTo>
                      <a:lnTo>
                        <a:pt x="14747" y="421856"/>
                      </a:lnTo>
                      <a:lnTo>
                        <a:pt x="6261" y="468027"/>
                      </a:lnTo>
                      <a:lnTo>
                        <a:pt x="1308" y="515271"/>
                      </a:lnTo>
                      <a:lnTo>
                        <a:pt x="0" y="563377"/>
                      </a:lnTo>
                      <a:lnTo>
                        <a:pt x="2449" y="612138"/>
                      </a:lnTo>
                      <a:lnTo>
                        <a:pt x="8769" y="661343"/>
                      </a:lnTo>
                      <a:lnTo>
                        <a:pt x="19072" y="710784"/>
                      </a:lnTo>
                      <a:lnTo>
                        <a:pt x="33174" y="759279"/>
                      </a:lnTo>
                      <a:lnTo>
                        <a:pt x="50683" y="805696"/>
                      </a:lnTo>
                      <a:lnTo>
                        <a:pt x="71401" y="849904"/>
                      </a:lnTo>
                      <a:lnTo>
                        <a:pt x="95131" y="891771"/>
                      </a:lnTo>
                      <a:lnTo>
                        <a:pt x="121674" y="931165"/>
                      </a:lnTo>
                      <a:lnTo>
                        <a:pt x="150833" y="967956"/>
                      </a:lnTo>
                      <a:lnTo>
                        <a:pt x="182410" y="1002010"/>
                      </a:lnTo>
                      <a:lnTo>
                        <a:pt x="216208" y="1033198"/>
                      </a:lnTo>
                      <a:lnTo>
                        <a:pt x="252028" y="1061386"/>
                      </a:lnTo>
                      <a:lnTo>
                        <a:pt x="289673" y="1086443"/>
                      </a:lnTo>
                      <a:lnTo>
                        <a:pt x="328945" y="1108238"/>
                      </a:lnTo>
                      <a:lnTo>
                        <a:pt x="369646" y="1126639"/>
                      </a:lnTo>
                      <a:lnTo>
                        <a:pt x="411578" y="1141514"/>
                      </a:lnTo>
                      <a:lnTo>
                        <a:pt x="454544" y="1152733"/>
                      </a:lnTo>
                      <a:lnTo>
                        <a:pt x="498346" y="1160162"/>
                      </a:lnTo>
                      <a:lnTo>
                        <a:pt x="542786" y="1163670"/>
                      </a:lnTo>
                      <a:lnTo>
                        <a:pt x="587667" y="1163127"/>
                      </a:lnTo>
                      <a:lnTo>
                        <a:pt x="632789" y="1158399"/>
                      </a:lnTo>
                      <a:lnTo>
                        <a:pt x="677957" y="1149356"/>
                      </a:lnTo>
                      <a:lnTo>
                        <a:pt x="722086" y="1136147"/>
                      </a:lnTo>
                      <a:lnTo>
                        <a:pt x="764151" y="1119147"/>
                      </a:lnTo>
                      <a:lnTo>
                        <a:pt x="804038" y="1098567"/>
                      </a:lnTo>
                      <a:lnTo>
                        <a:pt x="841635" y="1074615"/>
                      </a:lnTo>
                      <a:lnTo>
                        <a:pt x="876829" y="1047501"/>
                      </a:lnTo>
                      <a:lnTo>
                        <a:pt x="909507" y="1017433"/>
                      </a:lnTo>
                      <a:lnTo>
                        <a:pt x="939555" y="984620"/>
                      </a:lnTo>
                      <a:lnTo>
                        <a:pt x="966862" y="949271"/>
                      </a:lnTo>
                      <a:lnTo>
                        <a:pt x="991314" y="911597"/>
                      </a:lnTo>
                      <a:lnTo>
                        <a:pt x="1012798" y="871804"/>
                      </a:lnTo>
                      <a:lnTo>
                        <a:pt x="1031202" y="830104"/>
                      </a:lnTo>
                      <a:lnTo>
                        <a:pt x="1046413" y="786704"/>
                      </a:lnTo>
                      <a:lnTo>
                        <a:pt x="1058317" y="741814"/>
                      </a:lnTo>
                      <a:lnTo>
                        <a:pt x="1066803" y="695642"/>
                      </a:lnTo>
                      <a:lnTo>
                        <a:pt x="1071756" y="648399"/>
                      </a:lnTo>
                      <a:lnTo>
                        <a:pt x="1073065" y="600293"/>
                      </a:lnTo>
                      <a:lnTo>
                        <a:pt x="1070616" y="551532"/>
                      </a:lnTo>
                      <a:lnTo>
                        <a:pt x="1064296" y="502327"/>
                      </a:lnTo>
                      <a:lnTo>
                        <a:pt x="1053993" y="452885"/>
                      </a:lnTo>
                      <a:lnTo>
                        <a:pt x="1039891" y="404391"/>
                      </a:lnTo>
                      <a:lnTo>
                        <a:pt x="1022382" y="357974"/>
                      </a:lnTo>
                      <a:lnTo>
                        <a:pt x="1001663" y="313766"/>
                      </a:lnTo>
                      <a:lnTo>
                        <a:pt x="977934" y="271899"/>
                      </a:lnTo>
                      <a:lnTo>
                        <a:pt x="951391" y="232504"/>
                      </a:lnTo>
                      <a:lnTo>
                        <a:pt x="922231" y="195714"/>
                      </a:lnTo>
                      <a:lnTo>
                        <a:pt x="890654" y="161659"/>
                      </a:lnTo>
                      <a:lnTo>
                        <a:pt x="856857" y="130472"/>
                      </a:lnTo>
                      <a:lnTo>
                        <a:pt x="821037" y="102284"/>
                      </a:lnTo>
                      <a:lnTo>
                        <a:pt x="783392" y="77227"/>
                      </a:lnTo>
                      <a:lnTo>
                        <a:pt x="744120" y="55432"/>
                      </a:lnTo>
                      <a:lnTo>
                        <a:pt x="703419" y="37031"/>
                      </a:lnTo>
                      <a:lnTo>
                        <a:pt x="661486" y="22155"/>
                      </a:lnTo>
                      <a:lnTo>
                        <a:pt x="618520" y="10937"/>
                      </a:lnTo>
                      <a:lnTo>
                        <a:pt x="574718" y="3508"/>
                      </a:lnTo>
                      <a:lnTo>
                        <a:pt x="530278" y="0"/>
                      </a:lnTo>
                      <a:close/>
                    </a:path>
                  </a:pathLst>
                </a:custGeom>
                <a:solidFill>
                  <a:srgbClr val="FFEACA">
                    <a:alpha val="32939"/>
                  </a:srgbClr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  <p:sp>
              <p:nvSpPr>
                <p:cNvPr id="17" name="object 16">
                  <a:extLst>
                    <a:ext uri="{FF2B5EF4-FFF2-40B4-BE49-F238E27FC236}">
                      <a16:creationId xmlns:a16="http://schemas.microsoft.com/office/drawing/2014/main" id="{E9D09928-F895-F77C-56AD-548C88FFA2A1}"/>
                    </a:ext>
                  </a:extLst>
                </p:cNvPr>
                <p:cNvSpPr/>
                <p:nvPr/>
              </p:nvSpPr>
              <p:spPr>
                <a:xfrm>
                  <a:off x="11338898" y="5315182"/>
                  <a:ext cx="1041092" cy="1099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50" h="1163954">
                      <a:moveTo>
                        <a:pt x="19072" y="710785"/>
                      </a:moveTo>
                      <a:lnTo>
                        <a:pt x="33174" y="759279"/>
                      </a:lnTo>
                      <a:lnTo>
                        <a:pt x="50683" y="805696"/>
                      </a:lnTo>
                      <a:lnTo>
                        <a:pt x="71401" y="849904"/>
                      </a:lnTo>
                      <a:lnTo>
                        <a:pt x="95131" y="891771"/>
                      </a:lnTo>
                      <a:lnTo>
                        <a:pt x="121674" y="931166"/>
                      </a:lnTo>
                      <a:lnTo>
                        <a:pt x="150833" y="967956"/>
                      </a:lnTo>
                      <a:lnTo>
                        <a:pt x="182411" y="1002011"/>
                      </a:lnTo>
                      <a:lnTo>
                        <a:pt x="216208" y="1033198"/>
                      </a:lnTo>
                      <a:lnTo>
                        <a:pt x="252028" y="1061386"/>
                      </a:lnTo>
                      <a:lnTo>
                        <a:pt x="289673" y="1086443"/>
                      </a:lnTo>
                      <a:lnTo>
                        <a:pt x="328945" y="1108238"/>
                      </a:lnTo>
                      <a:lnTo>
                        <a:pt x="369646" y="1126639"/>
                      </a:lnTo>
                      <a:lnTo>
                        <a:pt x="411578" y="1141515"/>
                      </a:lnTo>
                      <a:lnTo>
                        <a:pt x="454544" y="1152733"/>
                      </a:lnTo>
                      <a:lnTo>
                        <a:pt x="498346" y="1160162"/>
                      </a:lnTo>
                      <a:lnTo>
                        <a:pt x="542786" y="1163671"/>
                      </a:lnTo>
                      <a:lnTo>
                        <a:pt x="587667" y="1163127"/>
                      </a:lnTo>
                      <a:lnTo>
                        <a:pt x="632789" y="1158399"/>
                      </a:lnTo>
                      <a:lnTo>
                        <a:pt x="677957" y="1149356"/>
                      </a:lnTo>
                      <a:lnTo>
                        <a:pt x="722086" y="1136147"/>
                      </a:lnTo>
                      <a:lnTo>
                        <a:pt x="764151" y="1119147"/>
                      </a:lnTo>
                      <a:lnTo>
                        <a:pt x="804038" y="1098567"/>
                      </a:lnTo>
                      <a:lnTo>
                        <a:pt x="841635" y="1074615"/>
                      </a:lnTo>
                      <a:lnTo>
                        <a:pt x="876829" y="1047501"/>
                      </a:lnTo>
                      <a:lnTo>
                        <a:pt x="909507" y="1017432"/>
                      </a:lnTo>
                      <a:lnTo>
                        <a:pt x="939555" y="984620"/>
                      </a:lnTo>
                      <a:lnTo>
                        <a:pt x="966862" y="949271"/>
                      </a:lnTo>
                      <a:lnTo>
                        <a:pt x="991314" y="911596"/>
                      </a:lnTo>
                      <a:lnTo>
                        <a:pt x="1012799" y="871804"/>
                      </a:lnTo>
                      <a:lnTo>
                        <a:pt x="1031203" y="830103"/>
                      </a:lnTo>
                      <a:lnTo>
                        <a:pt x="1046413" y="786703"/>
                      </a:lnTo>
                      <a:lnTo>
                        <a:pt x="1058318" y="741813"/>
                      </a:lnTo>
                      <a:lnTo>
                        <a:pt x="1066803" y="695642"/>
                      </a:lnTo>
                      <a:lnTo>
                        <a:pt x="1071757" y="648399"/>
                      </a:lnTo>
                      <a:lnTo>
                        <a:pt x="1073065" y="600292"/>
                      </a:lnTo>
                      <a:lnTo>
                        <a:pt x="1070616" y="551532"/>
                      </a:lnTo>
                      <a:lnTo>
                        <a:pt x="1064296" y="502326"/>
                      </a:lnTo>
                      <a:lnTo>
                        <a:pt x="1053993" y="452885"/>
                      </a:lnTo>
                      <a:lnTo>
                        <a:pt x="1039891" y="404391"/>
                      </a:lnTo>
                      <a:lnTo>
                        <a:pt x="1022382" y="357974"/>
                      </a:lnTo>
                      <a:lnTo>
                        <a:pt x="1001663" y="313766"/>
                      </a:lnTo>
                      <a:lnTo>
                        <a:pt x="977934" y="271899"/>
                      </a:lnTo>
                      <a:lnTo>
                        <a:pt x="951391" y="232504"/>
                      </a:lnTo>
                      <a:lnTo>
                        <a:pt x="922231" y="195714"/>
                      </a:lnTo>
                      <a:lnTo>
                        <a:pt x="890654" y="161659"/>
                      </a:lnTo>
                      <a:lnTo>
                        <a:pt x="856857" y="130472"/>
                      </a:lnTo>
                      <a:lnTo>
                        <a:pt x="821036" y="102284"/>
                      </a:lnTo>
                      <a:lnTo>
                        <a:pt x="783392" y="77227"/>
                      </a:lnTo>
                      <a:lnTo>
                        <a:pt x="744120" y="55432"/>
                      </a:lnTo>
                      <a:lnTo>
                        <a:pt x="703419" y="37031"/>
                      </a:lnTo>
                      <a:lnTo>
                        <a:pt x="661486" y="22155"/>
                      </a:lnTo>
                      <a:lnTo>
                        <a:pt x="618520" y="10937"/>
                      </a:lnTo>
                      <a:lnTo>
                        <a:pt x="574718" y="3508"/>
                      </a:lnTo>
                      <a:lnTo>
                        <a:pt x="530278" y="0"/>
                      </a:lnTo>
                      <a:lnTo>
                        <a:pt x="485398" y="543"/>
                      </a:lnTo>
                      <a:lnTo>
                        <a:pt x="440275" y="5271"/>
                      </a:lnTo>
                      <a:lnTo>
                        <a:pt x="395108" y="14314"/>
                      </a:lnTo>
                      <a:lnTo>
                        <a:pt x="350978" y="27523"/>
                      </a:lnTo>
                      <a:lnTo>
                        <a:pt x="308913" y="44523"/>
                      </a:lnTo>
                      <a:lnTo>
                        <a:pt x="269026" y="65103"/>
                      </a:lnTo>
                      <a:lnTo>
                        <a:pt x="231429" y="89055"/>
                      </a:lnTo>
                      <a:lnTo>
                        <a:pt x="196235" y="116169"/>
                      </a:lnTo>
                      <a:lnTo>
                        <a:pt x="163558" y="146238"/>
                      </a:lnTo>
                      <a:lnTo>
                        <a:pt x="133509" y="179051"/>
                      </a:lnTo>
                      <a:lnTo>
                        <a:pt x="106202" y="214399"/>
                      </a:lnTo>
                      <a:lnTo>
                        <a:pt x="81750" y="252074"/>
                      </a:lnTo>
                      <a:lnTo>
                        <a:pt x="60266" y="291866"/>
                      </a:lnTo>
                      <a:lnTo>
                        <a:pt x="41862" y="333567"/>
                      </a:lnTo>
                      <a:lnTo>
                        <a:pt x="26651" y="376967"/>
                      </a:lnTo>
                      <a:lnTo>
                        <a:pt x="14747" y="421857"/>
                      </a:lnTo>
                      <a:lnTo>
                        <a:pt x="6261" y="468028"/>
                      </a:lnTo>
                      <a:lnTo>
                        <a:pt x="1308" y="515271"/>
                      </a:lnTo>
                      <a:lnTo>
                        <a:pt x="0" y="563378"/>
                      </a:lnTo>
                      <a:lnTo>
                        <a:pt x="2449" y="612138"/>
                      </a:lnTo>
                      <a:lnTo>
                        <a:pt x="8769" y="661344"/>
                      </a:lnTo>
                      <a:lnTo>
                        <a:pt x="19072" y="710785"/>
                      </a:lnTo>
                      <a:close/>
                    </a:path>
                  </a:pathLst>
                </a:custGeom>
                <a:ln w="57149">
                  <a:solidFill>
                    <a:srgbClr val="B412D5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  <p:pic>
              <p:nvPicPr>
                <p:cNvPr id="18" name="object 17">
                  <a:extLst>
                    <a:ext uri="{FF2B5EF4-FFF2-40B4-BE49-F238E27FC236}">
                      <a16:creationId xmlns:a16="http://schemas.microsoft.com/office/drawing/2014/main" id="{43C622DB-CC1B-8F54-49AA-81C8A0470938}"/>
                    </a:ext>
                  </a:extLst>
                </p:cNvPr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1659457" y="6088046"/>
                  <a:ext cx="590576" cy="188825"/>
                </a:xfrm>
                <a:prstGeom prst="rect">
                  <a:avLst/>
                </a:prstGeom>
              </p:spPr>
            </p:pic>
            <p:pic>
              <p:nvPicPr>
                <p:cNvPr id="19" name="object 18">
                  <a:extLst>
                    <a:ext uri="{FF2B5EF4-FFF2-40B4-BE49-F238E27FC236}">
                      <a16:creationId xmlns:a16="http://schemas.microsoft.com/office/drawing/2014/main" id="{E4109907-6217-20FE-510E-5A01808020CF}"/>
                    </a:ext>
                  </a:extLst>
                </p:cNvPr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12033213" y="5445387"/>
                  <a:ext cx="216819" cy="642659"/>
                </a:xfrm>
                <a:prstGeom prst="rect">
                  <a:avLst/>
                </a:prstGeom>
              </p:spPr>
            </p:pic>
            <p:pic>
              <p:nvPicPr>
                <p:cNvPr id="20" name="object 19">
                  <a:extLst>
                    <a:ext uri="{FF2B5EF4-FFF2-40B4-BE49-F238E27FC236}">
                      <a16:creationId xmlns:a16="http://schemas.microsoft.com/office/drawing/2014/main" id="{46A63833-ABB5-0BEB-B355-1F234C9325F6}"/>
                    </a:ext>
                  </a:extLst>
                </p:cNvPr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11442636" y="5445387"/>
                  <a:ext cx="807396" cy="831484"/>
                </a:xfrm>
                <a:prstGeom prst="rect">
                  <a:avLst/>
                </a:prstGeom>
              </p:spPr>
            </p:pic>
            <p:pic>
              <p:nvPicPr>
                <p:cNvPr id="21" name="object 20">
                  <a:extLst>
                    <a:ext uri="{FF2B5EF4-FFF2-40B4-BE49-F238E27FC236}">
                      <a16:creationId xmlns:a16="http://schemas.microsoft.com/office/drawing/2014/main" id="{71F4413F-754E-4F2E-A678-6A7D6714CA96}"/>
                    </a:ext>
                  </a:extLst>
                </p:cNvPr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11442636" y="5634213"/>
                  <a:ext cx="216819" cy="642658"/>
                </a:xfrm>
                <a:prstGeom prst="rect">
                  <a:avLst/>
                </a:prstGeom>
              </p:spPr>
            </p:pic>
            <p:pic>
              <p:nvPicPr>
                <p:cNvPr id="22" name="object 21">
                  <a:extLst>
                    <a:ext uri="{FF2B5EF4-FFF2-40B4-BE49-F238E27FC236}">
                      <a16:creationId xmlns:a16="http://schemas.microsoft.com/office/drawing/2014/main" id="{AD075654-DD85-4CB6-73F3-0136D367592B}"/>
                    </a:ext>
                  </a:extLst>
                </p:cNvPr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11442636" y="5445387"/>
                  <a:ext cx="590576" cy="188825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35">
                <a:extLst>
                  <a:ext uri="{FF2B5EF4-FFF2-40B4-BE49-F238E27FC236}">
                    <a16:creationId xmlns:a16="http://schemas.microsoft.com/office/drawing/2014/main" id="{22FBFE48-4F14-D0FD-67F7-A98AD3295697}"/>
                  </a:ext>
                </a:extLst>
              </p:cNvPr>
              <p:cNvGrpSpPr/>
              <p:nvPr/>
            </p:nvGrpSpPr>
            <p:grpSpPr>
              <a:xfrm>
                <a:off x="749814" y="6020710"/>
                <a:ext cx="3255610" cy="1431851"/>
                <a:chOff x="12784932" y="7161699"/>
                <a:chExt cx="3255610" cy="1431851"/>
              </a:xfrm>
            </p:grpSpPr>
            <p:pic>
              <p:nvPicPr>
                <p:cNvPr id="25" name="Imagen 4" descr="Logotipo&#10;&#10;Descripción generada automáticamente">
                  <a:extLst>
                    <a:ext uri="{FF2B5EF4-FFF2-40B4-BE49-F238E27FC236}">
                      <a16:creationId xmlns:a16="http://schemas.microsoft.com/office/drawing/2014/main" id="{657BAFBE-83EA-D81F-D841-80EB5EF627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2320" b="25499"/>
                <a:stretch/>
              </p:blipFill>
              <p:spPr>
                <a:xfrm>
                  <a:off x="12784932" y="7161699"/>
                  <a:ext cx="2744067" cy="1431851"/>
                </a:xfrm>
                <a:prstGeom prst="rect">
                  <a:avLst/>
                </a:prstGeom>
              </p:spPr>
            </p:pic>
            <p:sp>
              <p:nvSpPr>
                <p:cNvPr id="26" name="TextBox 37">
                  <a:extLst>
                    <a:ext uri="{FF2B5EF4-FFF2-40B4-BE49-F238E27FC236}">
                      <a16:creationId xmlns:a16="http://schemas.microsoft.com/office/drawing/2014/main" id="{BCE3FCB5-CD7C-F79D-019A-413A4DBFEDC3}"/>
                    </a:ext>
                  </a:extLst>
                </p:cNvPr>
                <p:cNvSpPr txBox="1"/>
                <p:nvPr/>
              </p:nvSpPr>
              <p:spPr>
                <a:xfrm>
                  <a:off x="13665598" y="8015706"/>
                  <a:ext cx="2374944" cy="33855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marL="0" marR="0" lvl="0" indent="0" algn="l" defTabSz="584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12D4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Helvetica"/>
                      <a:hlinkClick r:id="rId21"/>
                    </a:rPr>
                    <a:t>WO2019145390A1</a:t>
                  </a:r>
                  <a:endParaRPr kumimoji="0" lang="en-E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12D4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Helvetica"/>
                  </a:endParaRPr>
                </a:p>
              </p:txBody>
            </p:sp>
          </p:grpSp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371766E3-D462-C439-C781-4DB8EA768022}"/>
                  </a:ext>
                </a:extLst>
              </p:cNvPr>
              <p:cNvSpPr txBox="1"/>
              <p:nvPr/>
            </p:nvSpPr>
            <p:spPr>
              <a:xfrm>
                <a:off x="699166" y="3890513"/>
                <a:ext cx="1531339" cy="1547218"/>
              </a:xfrm>
              <a:prstGeom prst="rect">
                <a:avLst/>
              </a:prstGeom>
            </p:spPr>
            <p:txBody>
              <a:bodyPr vert="horz" wrap="square" lIns="0" tIns="8255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verpass" pitchFamily="2" charset="77"/>
                    <a:ea typeface="+mn-ea"/>
                    <a:cs typeface="Trebuchet MS"/>
                    <a:sym typeface="Helvetica"/>
                  </a:rPr>
                  <a:t>Smart inks: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verpass" pitchFamily="2" charset="77"/>
                    <a:ea typeface="+mn-ea"/>
                    <a:cs typeface="Trebuchet MS"/>
                    <a:sym typeface="Helvetica"/>
                  </a:rPr>
                  <a:t>printed 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verpass" pitchFamily="2" charset="77"/>
                    <a:ea typeface="+mn-ea"/>
                    <a:cs typeface="Trebuchet MS"/>
                    <a:sym typeface="Helvetica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Overpass" pitchFamily="2" charset="77"/>
                    <a:ea typeface="+mn-ea"/>
                    <a:cs typeface="Trebuchet MS"/>
                    <a:sym typeface="Helvetica"/>
                  </a:rPr>
                  <a:t>chemical colorimetric sensors</a:t>
                </a:r>
              </a:p>
            </p:txBody>
          </p:sp>
        </p:grpSp>
      </p:grpSp>
      <p:grpSp>
        <p:nvGrpSpPr>
          <p:cNvPr id="255" name="Grupo 254"/>
          <p:cNvGrpSpPr/>
          <p:nvPr/>
        </p:nvGrpSpPr>
        <p:grpSpPr>
          <a:xfrm>
            <a:off x="381000" y="3086100"/>
            <a:ext cx="4568444" cy="5514904"/>
            <a:chOff x="381000" y="3086100"/>
            <a:chExt cx="4568444" cy="5514904"/>
          </a:xfrm>
        </p:grpSpPr>
        <p:sp>
          <p:nvSpPr>
            <p:cNvPr id="253" name="Rectángulo: esquinas redondeadas 2">
              <a:extLst>
                <a:ext uri="{FF2B5EF4-FFF2-40B4-BE49-F238E27FC236}">
                  <a16:creationId xmlns:a16="http://schemas.microsoft.com/office/drawing/2014/main" id="{17FBD9F5-5E68-D0CB-1257-9BBF0941AB90}"/>
                </a:ext>
              </a:extLst>
            </p:cNvPr>
            <p:cNvSpPr/>
            <p:nvPr/>
          </p:nvSpPr>
          <p:spPr>
            <a:xfrm>
              <a:off x="381000" y="3086100"/>
              <a:ext cx="4568444" cy="55149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424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254" name="Google Shape;296;p6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57200" y="3848100"/>
              <a:ext cx="4419600" cy="42605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741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021D7FC5-30B6-2050-1709-CDC61B331478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 err="1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FoodSensing</a:t>
            </a:r>
            <a:r>
              <a:rPr lang="en-US" sz="2500" b="1" dirty="0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4CE</a:t>
            </a:r>
            <a:endParaRPr lang="en-US" sz="2500" b="1" dirty="0">
              <a:solidFill>
                <a:srgbClr val="1770A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9DA74D3-F873-CF95-913B-FCFD48B4A238}"/>
              </a:ext>
            </a:extLst>
          </p:cNvPr>
          <p:cNvSpPr txBox="1"/>
          <p:nvPr/>
        </p:nvSpPr>
        <p:spPr>
          <a:xfrm>
            <a:off x="2667000" y="2095500"/>
            <a:ext cx="11498456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Pilot Phase: Methods</a:t>
            </a:r>
            <a:endParaRPr lang="en-US" sz="5000" b="1" dirty="0">
              <a:solidFill>
                <a:srgbClr val="1770A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2"/>
          <a:stretch/>
        </p:blipFill>
        <p:spPr>
          <a:xfrm>
            <a:off x="1143000" y="2705100"/>
            <a:ext cx="4010025" cy="4325178"/>
          </a:xfrm>
          <a:prstGeom prst="rect">
            <a:avLst/>
          </a:prstGeom>
        </p:spPr>
      </p:pic>
      <p:sp>
        <p:nvSpPr>
          <p:cNvPr id="10" name="Google Shape;156;g3e56cf9ec3e_0_0"/>
          <p:cNvSpPr txBox="1"/>
          <p:nvPr/>
        </p:nvSpPr>
        <p:spPr>
          <a:xfrm>
            <a:off x="8001000" y="3009900"/>
            <a:ext cx="9224354" cy="102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</a:pPr>
            <a:r>
              <a:rPr lang="es-ES" sz="3000" b="1" dirty="0" err="1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Representative</a:t>
            </a:r>
            <a:r>
              <a:rPr lang="es-ES" sz="3000" b="1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s-ES" sz="3000" b="1" dirty="0" err="1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Sample</a:t>
            </a:r>
            <a:endParaRPr lang="es-ES" sz="3000" b="1" i="0" u="none" strike="noStrike" cap="none" noProof="0" dirty="0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" name="Google Shape;157;g3e56cf9ec3e_0_0"/>
          <p:cNvSpPr txBox="1"/>
          <p:nvPr/>
        </p:nvSpPr>
        <p:spPr>
          <a:xfrm>
            <a:off x="6400800" y="3848100"/>
            <a:ext cx="8915400" cy="176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</a:pPr>
            <a:r>
              <a:rPr lang="en-US" sz="2400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comprehensive study was conducted using </a:t>
            </a:r>
            <a:r>
              <a:rPr lang="en-US" sz="2400" b="1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60 trays </a:t>
            </a:r>
            <a:r>
              <a:rPr lang="en-US" sz="2400" b="1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(30 properly sealed and </a:t>
            </a:r>
            <a:r>
              <a:rPr lang="en-US" sz="2400" b="1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30 with </a:t>
            </a:r>
            <a:r>
              <a:rPr lang="en-US" sz="2400" b="1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leaks)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packaged in a 20% CO2 environment</a:t>
            </a:r>
            <a:r>
              <a:rPr lang="en-US" sz="2400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, ensuring 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statistical significance.</a:t>
            </a:r>
            <a:r>
              <a:rPr lang="es-ES" sz="2400" i="0" u="none" strike="noStrike" cap="none" noProof="0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endParaRPr lang="es-ES" sz="2400" i="0" u="none" strike="noStrike" cap="none" noProof="0" dirty="0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" name="Google Shape;158;g3e56cf9ec3e_0_0"/>
          <p:cNvSpPr txBox="1"/>
          <p:nvPr/>
        </p:nvSpPr>
        <p:spPr>
          <a:xfrm>
            <a:off x="6934200" y="5448300"/>
            <a:ext cx="4032000" cy="102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</a:pPr>
            <a:r>
              <a:rPr lang="es-ES" sz="3000" b="1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Real-</a:t>
            </a:r>
            <a:r>
              <a:rPr lang="es-ES" sz="3000" b="1" dirty="0" err="1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world</a:t>
            </a:r>
            <a:r>
              <a:rPr lang="es-ES" sz="3000" b="1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variables</a:t>
            </a:r>
            <a:endParaRPr lang="es-ES" sz="3000" b="1" i="0" u="none" strike="noStrike" cap="none" noProof="0" dirty="0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3" name="Google Shape;159;g3e56cf9ec3e_0_0"/>
          <p:cNvSpPr txBox="1"/>
          <p:nvPr/>
        </p:nvSpPr>
        <p:spPr>
          <a:xfrm>
            <a:off x="12039600" y="5448300"/>
            <a:ext cx="4032000" cy="102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000"/>
            </a:pPr>
            <a:r>
              <a:rPr lang="es-ES" sz="3000" b="1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Extended </a:t>
            </a:r>
            <a:r>
              <a:rPr lang="es-ES" sz="3000" b="1" dirty="0" err="1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monitoring</a:t>
            </a:r>
            <a:endParaRPr lang="es-ES" sz="3000" b="1" i="0" u="none" strike="noStrike" cap="none" noProof="0" dirty="0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4" name="Google Shape;160;g3e56cf9ec3e_0_0"/>
          <p:cNvSpPr txBox="1"/>
          <p:nvPr/>
        </p:nvSpPr>
        <p:spPr>
          <a:xfrm>
            <a:off x="6553200" y="6286500"/>
            <a:ext cx="4967003" cy="24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2400"/>
            </a:pPr>
            <a:r>
              <a:rPr lang="en-US" sz="2400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Leak 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analysis at </a:t>
            </a:r>
            <a:r>
              <a:rPr lang="en-US" sz="2400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various locations 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near and far 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from </a:t>
            </a:r>
            <a:r>
              <a:rPr lang="en-US" sz="2400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the sensor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) and at different </a:t>
            </a:r>
            <a:r>
              <a:rPr lang="en-US" sz="2400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times (</a:t>
            </a:r>
            <a:r>
              <a:rPr lang="en-US" sz="2400" b="1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early and late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) to </a:t>
            </a:r>
            <a:r>
              <a:rPr lang="en-US" sz="2400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validate robustness 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in any scenario.</a:t>
            </a:r>
            <a:endParaRPr lang="es-ES" sz="2400" i="0" u="none" strike="noStrike" cap="none" noProof="0" dirty="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5" name="Google Shape;161;g3e56cf9ec3e_0_0"/>
          <p:cNvSpPr txBox="1"/>
          <p:nvPr/>
        </p:nvSpPr>
        <p:spPr>
          <a:xfrm>
            <a:off x="12039600" y="6286500"/>
            <a:ext cx="4635575" cy="203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Continuous monitoring </a:t>
            </a:r>
            <a:r>
              <a:rPr lang="en-US" sz="2400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from </a:t>
            </a:r>
            <a:r>
              <a:rPr lang="en-US" sz="2400" b="1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minute </a:t>
            </a:r>
            <a:r>
              <a:rPr lang="en-US" sz="2400" b="1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through </a:t>
            </a:r>
            <a:r>
              <a:rPr lang="en-US" sz="2400" b="1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14 days</a:t>
            </a:r>
            <a:r>
              <a:rPr lang="en-US" sz="2400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, capturing 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the complete kinetics </a:t>
            </a:r>
            <a:r>
              <a:rPr lang="en-US" sz="2400" dirty="0" smtClean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oft he </a:t>
            </a:r>
            <a:r>
              <a:rPr lang="en-US" sz="2400" dirty="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sensor’s performance.</a:t>
            </a:r>
            <a:endParaRPr lang="es-ES" sz="2400" i="0" u="none" strike="noStrike" cap="none" noProof="0" dirty="0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57200" y="73533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s-ES" sz="2400" dirty="0" smtClean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Non-</a:t>
            </a:r>
            <a:r>
              <a:rPr lang="es-ES" sz="2400" dirty="0" err="1" smtClean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invasive</a:t>
            </a:r>
            <a:endParaRPr lang="es-ES" sz="2400" dirty="0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342900" lvl="0" indent="-342900"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400" dirty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Monitoring of 100% of packaged food</a:t>
            </a:r>
            <a:endParaRPr lang="es-ES" sz="2400" dirty="0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342900" lvl="0" indent="-342900"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400" dirty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Operation in an industrial environment</a:t>
            </a:r>
            <a:endParaRPr lang="es-ES" sz="2400" dirty="0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4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39DA74D3-F873-CF95-913B-FCFD48B4A238}"/>
              </a:ext>
            </a:extLst>
          </p:cNvPr>
          <p:cNvSpPr txBox="1"/>
          <p:nvPr/>
        </p:nvSpPr>
        <p:spPr>
          <a:xfrm>
            <a:off x="2667000" y="2095500"/>
            <a:ext cx="11498456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Pilot Phase: Main Results</a:t>
            </a:r>
            <a:endParaRPr lang="en-US" sz="5000" b="1" dirty="0">
              <a:solidFill>
                <a:srgbClr val="1770A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668000" y="3314700"/>
            <a:ext cx="594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Overpass" panose="00000500000000000000" pitchFamily="2" charset="0"/>
              </a:rPr>
              <a:t>Reliable leak detection</a:t>
            </a:r>
            <a:r>
              <a:rPr lang="en-GB" sz="3000" dirty="0" smtClean="0">
                <a:latin typeface="Overpass" panose="00000500000000000000" pitchFamily="2" charset="0"/>
              </a:rPr>
              <a:t>.</a:t>
            </a:r>
          </a:p>
          <a:p>
            <a:endParaRPr lang="en-GB" sz="3000" dirty="0" smtClean="0">
              <a:latin typeface="Overpas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Overpass" panose="00000500000000000000" pitchFamily="2" charset="0"/>
              </a:rPr>
              <a:t>Detection </a:t>
            </a:r>
            <a:r>
              <a:rPr lang="en-GB" sz="3000" dirty="0">
                <a:latin typeface="Overpass" panose="00000500000000000000" pitchFamily="2" charset="0"/>
              </a:rPr>
              <a:t>of abnormal candidates at the very start</a:t>
            </a:r>
            <a:r>
              <a:rPr lang="en-GB" sz="3000" dirty="0" smtClean="0">
                <a:latin typeface="Overpass" panose="00000500000000000000" pitchFamily="2" charset="0"/>
              </a:rPr>
              <a:t>.</a:t>
            </a:r>
          </a:p>
          <a:p>
            <a:endParaRPr lang="en-GB" sz="3000" dirty="0" smtClean="0">
              <a:latin typeface="Overpas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Overpass" panose="00000500000000000000" pitchFamily="2" charset="0"/>
              </a:rPr>
              <a:t>Rapid </a:t>
            </a:r>
            <a:r>
              <a:rPr lang="en-GB" sz="3000" dirty="0">
                <a:latin typeface="Overpass" panose="00000500000000000000" pitchFamily="2" charset="0"/>
              </a:rPr>
              <a:t>detection of late-stage leaks in </a:t>
            </a:r>
            <a:r>
              <a:rPr lang="en-GB" sz="3000" b="1" dirty="0">
                <a:latin typeface="Overpass" panose="00000500000000000000" pitchFamily="2" charset="0"/>
              </a:rPr>
              <a:t>&lt; 9 minutes</a:t>
            </a:r>
            <a:r>
              <a:rPr lang="en-GB" sz="3000" dirty="0" smtClean="0">
                <a:latin typeface="Overpass" panose="00000500000000000000" pitchFamily="2" charset="0"/>
              </a:rPr>
              <a:t>.</a:t>
            </a:r>
          </a:p>
          <a:p>
            <a:endParaRPr lang="en-GB" sz="3000" dirty="0" smtClean="0">
              <a:latin typeface="Overpass" panose="000005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38500"/>
            <a:ext cx="9955937" cy="50292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1353800" y="704850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Overpass" panose="00000500000000000000" pitchFamily="2" charset="0"/>
              </a:rPr>
              <a:t>Post-Packaging Control</a:t>
            </a:r>
            <a:r>
              <a:rPr lang="en-GB" sz="2400" dirty="0" smtClean="0">
                <a:latin typeface="Overpass" panose="00000500000000000000" pitchFamily="2" charset="0"/>
              </a:rPr>
              <a:t>: Complete </a:t>
            </a:r>
            <a:r>
              <a:rPr lang="en-GB" sz="2400" dirty="0">
                <a:latin typeface="Overpass" panose="00000500000000000000" pitchFamily="2" charset="0"/>
              </a:rPr>
              <a:t>security throughout the supply chain, from the factory floor to the final point of sale</a:t>
            </a:r>
            <a:r>
              <a:rPr lang="en-GB" sz="2400" dirty="0" smtClean="0">
                <a:latin typeface="Overpass" panose="00000500000000000000" pitchFamily="2" charset="0"/>
              </a:rPr>
              <a:t>. </a:t>
            </a:r>
            <a:endParaRPr lang="en-GB" sz="2400" dirty="0">
              <a:latin typeface="Overpass" panose="00000500000000000000" pitchFamily="2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21D7FC5-30B6-2050-1709-CDC61B331478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 err="1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FoodSensing</a:t>
            </a:r>
            <a:r>
              <a:rPr lang="en-US" sz="2500" b="1" dirty="0" smtClean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4CE</a:t>
            </a:r>
            <a:endParaRPr lang="en-US" sz="2500" b="1" dirty="0">
              <a:solidFill>
                <a:srgbClr val="1770A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302239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245</Words>
  <Application>Microsoft Office PowerPoint</Application>
  <PresentationFormat>Personalizado</PresentationFormat>
  <Paragraphs>54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8" baseType="lpstr">
      <vt:lpstr>Arial</vt:lpstr>
      <vt:lpstr>Overpass ExtraLight</vt:lpstr>
      <vt:lpstr>Helvetica</vt:lpstr>
      <vt:lpstr>Trebuchet MS</vt:lpstr>
      <vt:lpstr>Overpass</vt:lpstr>
      <vt:lpstr>Calibri (MS) Bold</vt:lpstr>
      <vt:lpstr>Helvetica Neue Medium</vt:lpstr>
      <vt:lpstr>Overpass Light</vt:lpstr>
      <vt:lpstr>Noto Sans Symbols</vt:lpstr>
      <vt:lpstr>Overpass Black</vt:lpstr>
      <vt:lpstr>Calibri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évaluateurs CESAM</dc:title>
  <dc:creator>Victoria Herrero</dc:creator>
  <cp:lastModifiedBy>Isaac Expósito Martinez</cp:lastModifiedBy>
  <cp:revision>27</cp:revision>
  <dcterms:created xsi:type="dcterms:W3CDTF">2006-08-16T00:00:00Z</dcterms:created>
  <dcterms:modified xsi:type="dcterms:W3CDTF">2026-06-15T09:52:18Z</dcterms:modified>
  <dc:identifier>DAGbmq4tcY0</dc:identifier>
</cp:coreProperties>
</file>