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7" r:id="rId4"/>
    <p:sldId id="260" r:id="rId5"/>
    <p:sldId id="261" r:id="rId6"/>
    <p:sldId id="263" r:id="rId7"/>
  </p:sldIdLst>
  <p:sldSz cx="18288000" cy="10287000"/>
  <p:notesSz cx="6858000" cy="9144000"/>
  <p:embeddedFontLst>
    <p:embeddedFont>
      <p:font typeface="Calibri (MS)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C99A692-DAB6-D96D-9EAD-3F2535A33A7C}"/>
              </a:ext>
            </a:extLst>
          </p:cNvPr>
          <p:cNvGrpSpPr/>
          <p:nvPr userDrawn="1"/>
        </p:nvGrpSpPr>
        <p:grpSpPr>
          <a:xfrm>
            <a:off x="9906000" y="-264735"/>
            <a:ext cx="14421960" cy="10816470"/>
            <a:chOff x="0" y="0"/>
            <a:chExt cx="812800" cy="6096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BB7EE0-7860-35CB-9B6D-E5D0AB5BDEE5}"/>
                </a:ext>
              </a:extLst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685B335F-D551-5833-FF7E-ADC542BBF3B9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D72349-B96D-64DC-649C-A687E7CC9C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897464"/>
            <a:ext cx="3639955" cy="1212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9DC610-64FF-7614-B955-4E9D667FF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9076588"/>
            <a:ext cx="3518589" cy="8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30AAE92-3C53-69DF-712D-FD54F4A53AE7}"/>
              </a:ext>
            </a:extLst>
          </p:cNvPr>
          <p:cNvSpPr txBox="1"/>
          <p:nvPr/>
        </p:nvSpPr>
        <p:spPr>
          <a:xfrm>
            <a:off x="9989944" y="9029700"/>
            <a:ext cx="11498456" cy="768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JULY 2026 – LA CITÉ, TOULOUSE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013D287-194A-FA1A-2435-FDE50A028840}"/>
              </a:ext>
            </a:extLst>
          </p:cNvPr>
          <p:cNvSpPr txBox="1"/>
          <p:nvPr/>
        </p:nvSpPr>
        <p:spPr>
          <a:xfrm>
            <a:off x="10058400" y="342900"/>
            <a:ext cx="8839200" cy="263790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Pyrenees-Mediterranean </a:t>
            </a:r>
            <a:r>
              <a:rPr lang="en-US" sz="5000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AGRI-FOOD INNOVATION </a:t>
            </a: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11A9305-1301-2DF6-A1C7-7DD3F90FC3DF}"/>
              </a:ext>
            </a:extLst>
          </p:cNvPr>
          <p:cNvSpPr txBox="1"/>
          <p:nvPr/>
        </p:nvSpPr>
        <p:spPr>
          <a:xfrm>
            <a:off x="2667000" y="4914900"/>
            <a:ext cx="11498456" cy="944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80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ECOALJIBE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A815B4-FCA6-0F6E-E71D-2CBE84C24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71350"/>
            <a:ext cx="4008128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3DAA05BD-0949-41D2-B274-EE17BF74DF8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ECOALJIBE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9DA74D3-F873-CF95-913B-FCFD48B4A238}"/>
              </a:ext>
            </a:extLst>
          </p:cNvPr>
          <p:cNvSpPr txBox="1"/>
          <p:nvPr/>
        </p:nvSpPr>
        <p:spPr>
          <a:xfrm>
            <a:off x="609600" y="2486675"/>
            <a:ext cx="15316200" cy="82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44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Cleaning a drinking water tank today means throwing it away</a:t>
            </a:r>
            <a:endParaRPr lang="es-ES" sz="4400" b="1" dirty="0">
              <a:solidFill>
                <a:srgbClr val="1770A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05B92E-2EB6-F3A5-05F7-6B4690A7840D}"/>
              </a:ext>
            </a:extLst>
          </p:cNvPr>
          <p:cNvSpPr txBox="1"/>
          <p:nvPr/>
        </p:nvSpPr>
        <p:spPr>
          <a:xfrm>
            <a:off x="1143000" y="3619500"/>
            <a:ext cx="14782800" cy="3663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21303A"/>
                </a:solidFill>
                <a:latin typeface="+mj-lt"/>
                <a:ea typeface="Calibri" pitchFamily="34" charset="-122"/>
                <a:cs typeface="Calibri (MS) Bold" panose="020B0604020202020204" charset="0"/>
              </a:rPr>
              <a:t>Hotels, apartments, residences and collective-use buildings </a:t>
            </a:r>
            <a:r>
              <a:rPr lang="en-US" sz="2400" b="1" dirty="0">
                <a:solidFill>
                  <a:srgbClr val="1770A1"/>
                </a:solidFill>
                <a:latin typeface="Calibri (MS) Bold"/>
                <a:cs typeface="Calibri (MS) Bold"/>
              </a:rPr>
              <a:t>are required to periodically clean and disinfect </a:t>
            </a:r>
            <a:r>
              <a:rPr lang="en-US" sz="2400" dirty="0">
                <a:solidFill>
                  <a:srgbClr val="21303A"/>
                </a:solidFill>
                <a:latin typeface="+mj-lt"/>
                <a:ea typeface="Calibri" pitchFamily="34" charset="-122"/>
                <a:cs typeface="Calibri (MS) Bold" panose="020B0604020202020204" charset="0"/>
              </a:rPr>
              <a:t>their drinking water storage tanks (RD 487/2022 — Legionella control).</a:t>
            </a:r>
          </a:p>
          <a:p>
            <a:pPr marL="0" indent="0" algn="l">
              <a:lnSpc>
                <a:spcPct val="140000"/>
              </a:lnSpc>
              <a:buNone/>
            </a:pPr>
            <a:endParaRPr lang="en-US" sz="2400" dirty="0">
              <a:solidFill>
                <a:srgbClr val="21303A"/>
              </a:solidFill>
              <a:latin typeface="+mj-lt"/>
              <a:ea typeface="Calibri" pitchFamily="34" charset="-122"/>
              <a:cs typeface="Calibri (MS) Bold" panose="020B0604020202020204" charset="0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21303A"/>
                </a:solidFill>
                <a:latin typeface="+mj-lt"/>
                <a:ea typeface="Calibri" pitchFamily="34" charset="-122"/>
                <a:cs typeface="Calibri (MS) Bold" panose="020B0604020202020204" charset="0"/>
              </a:rPr>
              <a:t>The conventional procedure requires emptying the tank: </a:t>
            </a:r>
            <a:r>
              <a:rPr lang="en-US" sz="2400" b="1" dirty="0">
                <a:solidFill>
                  <a:srgbClr val="1770A1"/>
                </a:solidFill>
                <a:latin typeface="Calibri (MS) Bold"/>
                <a:cs typeface="Calibri (MS) Bold"/>
              </a:rPr>
              <a:t>the stored drinking water is discharged into the drain</a:t>
            </a:r>
            <a:r>
              <a:rPr lang="en-US" sz="2400" dirty="0">
                <a:solidFill>
                  <a:srgbClr val="21303A"/>
                </a:solidFill>
                <a:latin typeface="+mj-lt"/>
                <a:ea typeface="Calibri" pitchFamily="34" charset="-122"/>
                <a:cs typeface="Calibri (MS) Bold" panose="020B0604020202020204" charset="0"/>
              </a:rPr>
              <a:t>. In a single cleaning, the water can be drained up to 3 times</a:t>
            </a:r>
          </a:p>
          <a:p>
            <a:pPr marL="0" indent="0" algn="l">
              <a:lnSpc>
                <a:spcPct val="140000"/>
              </a:lnSpc>
              <a:buNone/>
            </a:pPr>
            <a:endParaRPr lang="en-US" sz="2400" dirty="0">
              <a:solidFill>
                <a:srgbClr val="21303A"/>
              </a:solidFill>
              <a:latin typeface="+mj-lt"/>
              <a:ea typeface="Calibri" pitchFamily="34" charset="-122"/>
              <a:cs typeface="Calibri (MS) Bold" panose="020B0604020202020204" charset="0"/>
            </a:endParaRPr>
          </a:p>
          <a:p>
            <a:pPr marL="0" indent="0" algn="l">
              <a:lnSpc>
                <a:spcPct val="140000"/>
              </a:lnSpc>
              <a:buNone/>
            </a:pPr>
            <a:r>
              <a:rPr lang="en-US" sz="2400" dirty="0">
                <a:solidFill>
                  <a:srgbClr val="21303A"/>
                </a:solidFill>
                <a:latin typeface="+mj-lt"/>
                <a:ea typeface="Calibri" pitchFamily="34" charset="-122"/>
                <a:cs typeface="Calibri (MS) Bold" panose="020B0604020202020204" charset="0"/>
              </a:rPr>
              <a:t>In a Mediterranean region with </a:t>
            </a:r>
            <a:r>
              <a:rPr lang="en-US" sz="2400" b="1" dirty="0">
                <a:solidFill>
                  <a:srgbClr val="1770A1"/>
                </a:solidFill>
                <a:latin typeface="Calibri (MS) Bold"/>
                <a:cs typeface="Calibri (MS) Bold"/>
              </a:rPr>
              <a:t>water stress, </a:t>
            </a:r>
            <a:r>
              <a:rPr lang="en-US" sz="2400" dirty="0">
                <a:solidFill>
                  <a:srgbClr val="21303A"/>
                </a:solidFill>
                <a:latin typeface="+mj-lt"/>
                <a:ea typeface="Calibri" pitchFamily="34" charset="-122"/>
                <a:cs typeface="Calibri (MS) Bold" panose="020B0604020202020204" charset="0"/>
              </a:rPr>
              <a:t>this is drinking water wasted year after year.</a:t>
            </a:r>
            <a:endParaRPr lang="en-US" sz="2400" dirty="0">
              <a:latin typeface="+mj-lt"/>
              <a:cs typeface="Calibri (MS)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8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021D7FC5-30B6-2050-1709-CDC61B33147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ECOALJIBE</a:t>
            </a:r>
          </a:p>
        </p:txBody>
      </p:sp>
      <p:sp>
        <p:nvSpPr>
          <p:cNvPr id="2" name="Text 4">
            <a:extLst>
              <a:ext uri="{FF2B5EF4-FFF2-40B4-BE49-F238E27FC236}">
                <a16:creationId xmlns:a16="http://schemas.microsoft.com/office/drawing/2014/main" id="{BD7B06FB-0FD5-A698-EA90-9FCADB5C5DDA}"/>
              </a:ext>
            </a:extLst>
          </p:cNvPr>
          <p:cNvSpPr/>
          <p:nvPr/>
        </p:nvSpPr>
        <p:spPr>
          <a:xfrm>
            <a:off x="990600" y="2247900"/>
            <a:ext cx="16796141" cy="12813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4800" b="1" dirty="0">
                <a:solidFill>
                  <a:srgbClr val="1770A1"/>
                </a:solidFill>
                <a:latin typeface="Calibri (MS) Bold"/>
                <a:cs typeface="Calibri (MS) Bold"/>
              </a:rPr>
              <a:t>The same sanitary outcome, with one third less water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BB0F086-13AC-228A-FFC2-8C1B1D0B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27009"/>
            <a:ext cx="891540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D4944-659D-E877-049C-19430316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0DEF0FF5-0FE1-686C-3FBE-E547BB9D34FC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ECOALJIBE</a:t>
            </a:r>
          </a:p>
        </p:txBody>
      </p:sp>
      <p:sp>
        <p:nvSpPr>
          <p:cNvPr id="2" name="Text 4">
            <a:extLst>
              <a:ext uri="{FF2B5EF4-FFF2-40B4-BE49-F238E27FC236}">
                <a16:creationId xmlns:a16="http://schemas.microsoft.com/office/drawing/2014/main" id="{2837F698-7FAD-B85B-B983-77D74F0581F0}"/>
              </a:ext>
            </a:extLst>
          </p:cNvPr>
          <p:cNvSpPr/>
          <p:nvPr/>
        </p:nvSpPr>
        <p:spPr>
          <a:xfrm>
            <a:off x="990534" y="2666835"/>
            <a:ext cx="16796141" cy="12813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2000"/>
              </a:lnSpc>
              <a:buNone/>
            </a:pPr>
            <a:r>
              <a:rPr lang="en-US" sz="4800" b="1" kern="0" spc="-48" dirty="0">
                <a:solidFill>
                  <a:srgbClr val="1770A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cleaning saves a full tank of potable water</a:t>
            </a:r>
            <a:endParaRPr lang="en-US" sz="4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3065EB-658F-8787-5961-3D48DCF3F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307490"/>
            <a:ext cx="10591800" cy="55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82934-C101-3166-DBBC-89B2A2D9D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56454AEF-7E59-7950-2B88-94FCDA17AEB7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ECOALJIBE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84173-B0D4-2B11-1EEE-92A8351F1560}"/>
              </a:ext>
            </a:extLst>
          </p:cNvPr>
          <p:cNvSpPr txBox="1"/>
          <p:nvPr/>
        </p:nvSpPr>
        <p:spPr>
          <a:xfrm>
            <a:off x="3505200" y="3467100"/>
            <a:ext cx="109868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21303A"/>
                </a:solidFill>
                <a:latin typeface="+mj-lt"/>
                <a:ea typeface="Calibri" pitchFamily="34" charset="-122"/>
                <a:cs typeface="Calibri" pitchFamily="34" charset="-120"/>
              </a:rPr>
              <a:t>ECOALJIBE demonstrates that the cleaning and disinfection of drinking water cisterns can be carried out </a:t>
            </a:r>
            <a:r>
              <a:rPr lang="en-US" sz="4000" b="1" dirty="0">
                <a:solidFill>
                  <a:srgbClr val="1770A1"/>
                </a:solidFill>
                <a:latin typeface="Calibri (MS) Bold"/>
                <a:cs typeface="Calibri (MS) Bold"/>
              </a:rPr>
              <a:t>without emptying them</a:t>
            </a:r>
            <a:r>
              <a:rPr lang="en-US" sz="4000" dirty="0">
                <a:solidFill>
                  <a:srgbClr val="21303A"/>
                </a:solidFill>
                <a:latin typeface="+mj-lt"/>
                <a:ea typeface="Calibri" pitchFamily="34" charset="-122"/>
                <a:cs typeface="Calibri" pitchFamily="34" charset="-120"/>
              </a:rPr>
              <a:t>, reducing the number of </a:t>
            </a:r>
            <a:r>
              <a:rPr lang="en-US" sz="4000" dirty="0" err="1">
                <a:solidFill>
                  <a:srgbClr val="21303A"/>
                </a:solidFill>
                <a:latin typeface="+mj-lt"/>
                <a:ea typeface="Calibri" pitchFamily="34" charset="-122"/>
                <a:cs typeface="Calibri" pitchFamily="34" charset="-120"/>
              </a:rPr>
              <a:t>emptyings</a:t>
            </a:r>
            <a:r>
              <a:rPr lang="en-US" sz="4000" dirty="0">
                <a:solidFill>
                  <a:srgbClr val="21303A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r>
              <a:rPr lang="en-US" sz="4000" b="1" dirty="0">
                <a:solidFill>
                  <a:srgbClr val="1770A1"/>
                </a:solidFill>
                <a:latin typeface="Calibri (MS) Bold"/>
                <a:cs typeface="Calibri (MS) Bold"/>
              </a:rPr>
              <a:t>by one third and saving 33% of water</a:t>
            </a:r>
            <a:r>
              <a:rPr lang="en-US" sz="4000" dirty="0">
                <a:solidFill>
                  <a:srgbClr val="21303A"/>
                </a:solidFill>
                <a:latin typeface="+mj-lt"/>
                <a:ea typeface="Calibri" pitchFamily="34" charset="-122"/>
                <a:cs typeface="Calibri" pitchFamily="34" charset="-120"/>
              </a:rPr>
              <a:t>, while maintaining the same sanitary guarantees and without any additional investment.</a:t>
            </a:r>
            <a:endParaRPr lang="es-ES" sz="4000" dirty="0">
              <a:solidFill>
                <a:srgbClr val="21303A"/>
              </a:solidFill>
              <a:latin typeface="+mj-lt"/>
              <a:ea typeface="Calibri" pitchFamily="34" charset="-122"/>
              <a:cs typeface="Calibr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285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169</Words>
  <Application>Microsoft Office PowerPoint</Application>
  <PresentationFormat>Personalizado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Calibri (MS) Bold</vt:lpstr>
      <vt:lpstr>Arial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Biolinea Sostenibilidad</cp:lastModifiedBy>
  <cp:revision>18</cp:revision>
  <dcterms:created xsi:type="dcterms:W3CDTF">2006-08-16T00:00:00Z</dcterms:created>
  <dcterms:modified xsi:type="dcterms:W3CDTF">2026-06-05T11:05:36Z</dcterms:modified>
  <dc:identifier>DAGbmq4tcY0</dc:identifier>
</cp:coreProperties>
</file>