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6" r:id="rId2"/>
  </p:sldMasterIdLst>
  <p:sldIdLst>
    <p:sldId id="256" r:id="rId3"/>
    <p:sldId id="262" r:id="rId4"/>
    <p:sldId id="259" r:id="rId5"/>
    <p:sldId id="261" r:id="rId6"/>
    <p:sldId id="260" r:id="rId7"/>
  </p:sldIdLst>
  <p:sldSz cx="18288000" cy="10287000"/>
  <p:notesSz cx="6858000" cy="9144000"/>
  <p:embeddedFontLst>
    <p:embeddedFont>
      <p:font typeface="Calibri (MS)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2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79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EC99A692-DAB6-D96D-9EAD-3F2535A33A7C}"/>
              </a:ext>
            </a:extLst>
          </p:cNvPr>
          <p:cNvGrpSpPr/>
          <p:nvPr userDrawn="1"/>
        </p:nvGrpSpPr>
        <p:grpSpPr>
          <a:xfrm>
            <a:off x="9906000" y="-264735"/>
            <a:ext cx="14421960" cy="10816470"/>
            <a:chOff x="0" y="0"/>
            <a:chExt cx="812800" cy="6096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5BB7EE0-7860-35CB-9B6D-E5D0AB5BDEE5}"/>
                </a:ext>
              </a:extLst>
            </p:cNvPr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6096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812800" y="6096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685B335F-D551-5833-FF7E-ADC542BBF3B9}"/>
                </a:ext>
              </a:extLst>
            </p:cNvPr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2">
            <a:extLst>
              <a:ext uri="{FF2B5EF4-FFF2-40B4-BE49-F238E27FC236}">
                <a16:creationId xmlns:a16="http://schemas.microsoft.com/office/drawing/2014/main" id="{345442BC-08C8-1022-EE0A-F12CC2B383A2}"/>
              </a:ext>
            </a:extLst>
          </p:cNvPr>
          <p:cNvSpPr/>
          <p:nvPr userDrawn="1"/>
        </p:nvSpPr>
        <p:spPr>
          <a:xfrm>
            <a:off x="-557867" y="-1370121"/>
            <a:ext cx="6111964" cy="6111964"/>
          </a:xfrm>
          <a:custGeom>
            <a:avLst/>
            <a:gdLst/>
            <a:ahLst/>
            <a:cxnLst/>
            <a:rect l="l" t="t" r="r" b="b"/>
            <a:pathLst>
              <a:path w="6111964" h="6111964">
                <a:moveTo>
                  <a:pt x="0" y="0"/>
                </a:moveTo>
                <a:lnTo>
                  <a:pt x="6111964" y="0"/>
                </a:lnTo>
                <a:lnTo>
                  <a:pt x="6111964" y="6111964"/>
                </a:lnTo>
                <a:lnTo>
                  <a:pt x="0" y="61119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A15142B-F436-FB4D-A41B-F7FE9F6D24EA}"/>
              </a:ext>
            </a:extLst>
          </p:cNvPr>
          <p:cNvSpPr/>
          <p:nvPr userDrawn="1"/>
        </p:nvSpPr>
        <p:spPr>
          <a:xfrm>
            <a:off x="379350" y="8468506"/>
            <a:ext cx="7536798" cy="1579587"/>
          </a:xfrm>
          <a:custGeom>
            <a:avLst/>
            <a:gdLst/>
            <a:ahLst/>
            <a:cxnLst/>
            <a:rect l="l" t="t" r="r" b="b"/>
            <a:pathLst>
              <a:path w="7536798" h="1579587">
                <a:moveTo>
                  <a:pt x="0" y="0"/>
                </a:moveTo>
                <a:lnTo>
                  <a:pt x="7536797" y="0"/>
                </a:lnTo>
                <a:lnTo>
                  <a:pt x="7536797" y="1579588"/>
                </a:lnTo>
                <a:lnTo>
                  <a:pt x="0" y="15795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CD72349-B96D-64DC-649C-A687E7CC9C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897464"/>
            <a:ext cx="3639955" cy="121246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A9DC610-64FF-7614-B955-4E9D667FF53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9076588"/>
            <a:ext cx="3518589" cy="8669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345442BC-08C8-1022-EE0A-F12CC2B383A2}"/>
              </a:ext>
            </a:extLst>
          </p:cNvPr>
          <p:cNvSpPr/>
          <p:nvPr userDrawn="1"/>
        </p:nvSpPr>
        <p:spPr>
          <a:xfrm>
            <a:off x="-211790" y="-612775"/>
            <a:ext cx="3511464" cy="3429000"/>
          </a:xfrm>
          <a:custGeom>
            <a:avLst/>
            <a:gdLst/>
            <a:ahLst/>
            <a:cxnLst/>
            <a:rect l="l" t="t" r="r" b="b"/>
            <a:pathLst>
              <a:path w="6111964" h="6111964">
                <a:moveTo>
                  <a:pt x="0" y="0"/>
                </a:moveTo>
                <a:lnTo>
                  <a:pt x="6111964" y="0"/>
                </a:lnTo>
                <a:lnTo>
                  <a:pt x="6111964" y="6111964"/>
                </a:lnTo>
                <a:lnTo>
                  <a:pt x="0" y="61119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A15142B-F436-FB4D-A41B-F7FE9F6D24EA}"/>
              </a:ext>
            </a:extLst>
          </p:cNvPr>
          <p:cNvSpPr/>
          <p:nvPr userDrawn="1"/>
        </p:nvSpPr>
        <p:spPr>
          <a:xfrm>
            <a:off x="3532189" y="495300"/>
            <a:ext cx="6386404" cy="1412224"/>
          </a:xfrm>
          <a:custGeom>
            <a:avLst/>
            <a:gdLst/>
            <a:ahLst/>
            <a:cxnLst/>
            <a:rect l="l" t="t" r="r" b="b"/>
            <a:pathLst>
              <a:path w="7536798" h="1579587">
                <a:moveTo>
                  <a:pt x="0" y="0"/>
                </a:moveTo>
                <a:lnTo>
                  <a:pt x="7536797" y="0"/>
                </a:lnTo>
                <a:lnTo>
                  <a:pt x="7536797" y="1579588"/>
                </a:lnTo>
                <a:lnTo>
                  <a:pt x="0" y="15795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259FDF84-65E4-E9CF-E211-49A7520D3B8D}"/>
              </a:ext>
            </a:extLst>
          </p:cNvPr>
          <p:cNvGrpSpPr/>
          <p:nvPr userDrawn="1"/>
        </p:nvGrpSpPr>
        <p:grpSpPr>
          <a:xfrm>
            <a:off x="14554200" y="-1028700"/>
            <a:ext cx="7210980" cy="11492499"/>
            <a:chOff x="0" y="-38100"/>
            <a:chExt cx="406400" cy="6477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130A7AF-A641-C173-BE18-D368B912E1CE}"/>
                </a:ext>
              </a:extLst>
            </p:cNvPr>
            <p:cNvSpPr/>
            <p:nvPr userDrawn="1"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640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2708CBB-A99D-F2D7-9D64-069954031598}"/>
                </a:ext>
              </a:extLst>
            </p:cNvPr>
            <p:cNvSpPr txBox="1"/>
            <p:nvPr userDrawn="1"/>
          </p:nvSpPr>
          <p:spPr>
            <a:xfrm>
              <a:off x="101600" y="-38100"/>
              <a:ext cx="2032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85DD9927-A25E-2D95-6DBC-5B5F12FFD25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724900"/>
            <a:ext cx="3639955" cy="121246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3B33EE1-9CD8-AF08-F499-E96DC34579F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71" y="9008171"/>
            <a:ext cx="3639955" cy="89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9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130AAE92-3C53-69DF-712D-FD54F4A53AE7}"/>
              </a:ext>
            </a:extLst>
          </p:cNvPr>
          <p:cNvSpPr txBox="1"/>
          <p:nvPr/>
        </p:nvSpPr>
        <p:spPr>
          <a:xfrm>
            <a:off x="9989944" y="9029700"/>
            <a:ext cx="11498456" cy="76803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 JULY 2026 – LA CITÉ, TOULOUSE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013D287-194A-FA1A-2435-FDE50A028840}"/>
              </a:ext>
            </a:extLst>
          </p:cNvPr>
          <p:cNvSpPr txBox="1"/>
          <p:nvPr/>
        </p:nvSpPr>
        <p:spPr>
          <a:xfrm>
            <a:off x="10058400" y="342900"/>
            <a:ext cx="8839200" cy="263790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50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Pyrenees-Mediterranean </a:t>
            </a:r>
            <a:r>
              <a:rPr lang="en-US" sz="5000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SUSTAINABLE AGRI-FOOD INNOVATION </a:t>
            </a:r>
            <a:r>
              <a:rPr lang="en-US" sz="50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DAY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011A9305-1301-2DF6-A1C7-7DD3F90FC3DF}"/>
              </a:ext>
            </a:extLst>
          </p:cNvPr>
          <p:cNvSpPr txBox="1"/>
          <p:nvPr/>
        </p:nvSpPr>
        <p:spPr>
          <a:xfrm>
            <a:off x="1371600" y="4155026"/>
            <a:ext cx="11498456" cy="3416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5000" b="1" dirty="0">
                <a:solidFill>
                  <a:srgbClr val="1770A1"/>
                </a:solidFill>
                <a:latin typeface="Calibri (MS) Bold"/>
                <a:cs typeface="Calibri (MS) Bold"/>
                <a:sym typeface="Calibri (MS) Bold"/>
              </a:rPr>
              <a:t>DRIVE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1770A1"/>
                </a:solidFill>
                <a:latin typeface="Calibri (MS) Bold"/>
                <a:cs typeface="Calibri (MS) Bold"/>
                <a:sym typeface="Calibri (MS) Bold"/>
              </a:rPr>
              <a:t>D</a:t>
            </a:r>
            <a:r>
              <a:rPr lang="en-US" sz="3600" b="1" dirty="0">
                <a:solidFill>
                  <a:srgbClr val="1770A1"/>
                </a:solidFill>
                <a:latin typeface="Calibri (MS) Bold"/>
                <a:cs typeface="Calibri (MS) Bold"/>
              </a:rPr>
              <a:t>isruptive Research and Innovation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1770A1"/>
                </a:solidFill>
                <a:latin typeface="Calibri (MS) Bold"/>
                <a:cs typeface="Calibri (MS) Bold"/>
              </a:rPr>
              <a:t> for Viticulture Efficiency</a:t>
            </a:r>
          </a:p>
          <a:p>
            <a:br>
              <a:rPr lang="en-US" sz="5000" b="1" dirty="0">
                <a:solidFill>
                  <a:srgbClr val="1770A1"/>
                </a:solidFill>
                <a:latin typeface="Calibri (MS) Bold"/>
                <a:cs typeface="Calibri (MS) Bold"/>
              </a:rPr>
            </a:br>
            <a:endParaRPr lang="en-US" sz="5000" b="1" dirty="0">
              <a:solidFill>
                <a:srgbClr val="1770A1"/>
              </a:solidFill>
              <a:latin typeface="Calibri (MS) Bold"/>
              <a:cs typeface="Calibri (MS) Bold"/>
              <a:sym typeface="Calibri (MS) Bold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36CE48-BBC0-C1B2-9781-A632E7226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36" y="495300"/>
            <a:ext cx="2266592" cy="10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318CEF2-FC89-D277-69BE-FC8E65FFC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39" y="888275"/>
            <a:ext cx="2396550" cy="6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QuadreDeText 2">
            <a:extLst>
              <a:ext uri="{FF2B5EF4-FFF2-40B4-BE49-F238E27FC236}">
                <a16:creationId xmlns:a16="http://schemas.microsoft.com/office/drawing/2014/main" id="{FB677EA8-4914-2D4B-9DC1-F77FC0F71AE4}"/>
              </a:ext>
            </a:extLst>
          </p:cNvPr>
          <p:cNvSpPr txBox="1"/>
          <p:nvPr/>
        </p:nvSpPr>
        <p:spPr>
          <a:xfrm>
            <a:off x="4872928" y="65151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Calibri (MS) Bold"/>
                <a:cs typeface="Calibri (MS) Bold"/>
              </a:rPr>
              <a:t>Dra. Leire </a:t>
            </a:r>
            <a:r>
              <a:rPr lang="es-ES" sz="3600" b="1" dirty="0" err="1">
                <a:latin typeface="Calibri (MS) Bold"/>
                <a:cs typeface="Calibri (MS) Bold"/>
              </a:rPr>
              <a:t>Sandonís</a:t>
            </a:r>
            <a:r>
              <a:rPr lang="es-ES" sz="3600" b="1" dirty="0">
                <a:latin typeface="Calibri (MS) Bold"/>
                <a:cs typeface="Calibri (MS)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084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5AA7B-8707-6A9A-025C-AF5B15502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0523A875-73D6-80CA-21A2-D8E04945F9D0}"/>
              </a:ext>
            </a:extLst>
          </p:cNvPr>
          <p:cNvSpPr txBox="1"/>
          <p:nvPr/>
        </p:nvSpPr>
        <p:spPr>
          <a:xfrm>
            <a:off x="5867400" y="8877300"/>
            <a:ext cx="11498456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1770A1"/>
                </a:solidFill>
                <a:latin typeface="Calibri (MS) Bold"/>
                <a:cs typeface="Calibri (MS) Bold"/>
                <a:sym typeface="Calibri (MS) Bold"/>
              </a:rPr>
              <a:t>DRIVE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1770A1"/>
                </a:solidFill>
                <a:latin typeface="Calibri (MS) Bold"/>
                <a:cs typeface="Calibri (MS) Bold"/>
                <a:sym typeface="Calibri (MS) Bold"/>
              </a:rPr>
              <a:t>D</a:t>
            </a:r>
            <a:r>
              <a:rPr lang="en-US" b="1" dirty="0">
                <a:solidFill>
                  <a:srgbClr val="1770A1"/>
                </a:solidFill>
                <a:latin typeface="Calibri (MS) Bold"/>
                <a:cs typeface="Calibri (MS) Bold"/>
              </a:rPr>
              <a:t>isruptive Research and Innovation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1770A1"/>
                </a:solidFill>
                <a:latin typeface="Calibri (MS) Bold"/>
                <a:cs typeface="Calibri (MS) Bold"/>
              </a:rPr>
              <a:t> for Viticulture Efficiency</a:t>
            </a:r>
          </a:p>
        </p:txBody>
      </p:sp>
      <p:sp>
        <p:nvSpPr>
          <p:cNvPr id="3" name="Google Shape;369;p3">
            <a:extLst>
              <a:ext uri="{FF2B5EF4-FFF2-40B4-BE49-F238E27FC236}">
                <a16:creationId xmlns:a16="http://schemas.microsoft.com/office/drawing/2014/main" id="{53B66B53-35A9-0232-5047-B5EE6DD55AD8}"/>
              </a:ext>
            </a:extLst>
          </p:cNvPr>
          <p:cNvSpPr txBox="1"/>
          <p:nvPr/>
        </p:nvSpPr>
        <p:spPr>
          <a:xfrm>
            <a:off x="1128713" y="5691187"/>
            <a:ext cx="6046787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Spin-off of the Barcelona Supercomputing Center dedicated to make Precision Agriculture easy and accessible for anyone.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provides the technology to make automatic precision spraying and fertilizaction with savings up to 40% of pesticides</a:t>
            </a:r>
            <a:endParaRPr/>
          </a:p>
        </p:txBody>
      </p:sp>
      <p:sp>
        <p:nvSpPr>
          <p:cNvPr id="4" name="Google Shape;370;p3">
            <a:extLst>
              <a:ext uri="{FF2B5EF4-FFF2-40B4-BE49-F238E27FC236}">
                <a16:creationId xmlns:a16="http://schemas.microsoft.com/office/drawing/2014/main" id="{8A0B081E-0043-9941-077D-27DEF8FFF105}"/>
              </a:ext>
            </a:extLst>
          </p:cNvPr>
          <p:cNvSpPr txBox="1"/>
          <p:nvPr/>
        </p:nvSpPr>
        <p:spPr>
          <a:xfrm>
            <a:off x="8385175" y="5738812"/>
            <a:ext cx="6596062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Bodega Ribas, founded in 1711, is the oldest family-owned winery in Mallorca and one of the most</a:t>
            </a:r>
            <a:endParaRPr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prestigious in Spain. Renowned for its commitment to tradition, quality, and sustainability, the winery</a:t>
            </a:r>
            <a:endParaRPr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produces organic premium wines using native grape varieties.</a:t>
            </a:r>
            <a:endParaRPr/>
          </a:p>
        </p:txBody>
      </p:sp>
      <p:sp>
        <p:nvSpPr>
          <p:cNvPr id="13" name="Google Shape;371;p3">
            <a:extLst>
              <a:ext uri="{FF2B5EF4-FFF2-40B4-BE49-F238E27FC236}">
                <a16:creationId xmlns:a16="http://schemas.microsoft.com/office/drawing/2014/main" id="{B7F3779D-E93D-5849-BA61-61500CDC52F6}"/>
              </a:ext>
            </a:extLst>
          </p:cNvPr>
          <p:cNvSpPr/>
          <p:nvPr/>
        </p:nvSpPr>
        <p:spPr>
          <a:xfrm>
            <a:off x="3635375" y="2857500"/>
            <a:ext cx="3927475" cy="23971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550" cap="flat" cmpd="sng">
            <a:solidFill>
              <a:srgbClr val="1C33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72;p3">
            <a:extLst>
              <a:ext uri="{FF2B5EF4-FFF2-40B4-BE49-F238E27FC236}">
                <a16:creationId xmlns:a16="http://schemas.microsoft.com/office/drawing/2014/main" id="{5AA3860B-AD9B-35A4-97FE-BB461376E847}"/>
              </a:ext>
            </a:extLst>
          </p:cNvPr>
          <p:cNvSpPr/>
          <p:nvPr/>
        </p:nvSpPr>
        <p:spPr>
          <a:xfrm>
            <a:off x="8256588" y="2857500"/>
            <a:ext cx="3617912" cy="23971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550" cap="flat" cmpd="sng">
            <a:solidFill>
              <a:srgbClr val="1C33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73;p3">
            <a:extLst>
              <a:ext uri="{FF2B5EF4-FFF2-40B4-BE49-F238E27FC236}">
                <a16:creationId xmlns:a16="http://schemas.microsoft.com/office/drawing/2014/main" id="{23A630D6-D202-4B13-9967-4D33C24F659B}"/>
              </a:ext>
            </a:extLst>
          </p:cNvPr>
          <p:cNvSpPr/>
          <p:nvPr/>
        </p:nvSpPr>
        <p:spPr>
          <a:xfrm>
            <a:off x="838200" y="5540375"/>
            <a:ext cx="6724650" cy="27193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550" cap="flat" cmpd="sng">
            <a:solidFill>
              <a:srgbClr val="1C33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74;p3">
            <a:extLst>
              <a:ext uri="{FF2B5EF4-FFF2-40B4-BE49-F238E27FC236}">
                <a16:creationId xmlns:a16="http://schemas.microsoft.com/office/drawing/2014/main" id="{C2AC9683-33DE-8959-A0AA-E44FA94173D0}"/>
              </a:ext>
            </a:extLst>
          </p:cNvPr>
          <p:cNvSpPr/>
          <p:nvPr/>
        </p:nvSpPr>
        <p:spPr>
          <a:xfrm>
            <a:off x="8237538" y="5613400"/>
            <a:ext cx="6996112" cy="26463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550" cap="flat" cmpd="sng">
            <a:solidFill>
              <a:srgbClr val="1C33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375;p3">
            <a:extLst>
              <a:ext uri="{FF2B5EF4-FFF2-40B4-BE49-F238E27FC236}">
                <a16:creationId xmlns:a16="http://schemas.microsoft.com/office/drawing/2014/main" id="{FF3FC97B-284D-4EED-FA7B-744A7CD1C8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70300" y="3192462"/>
            <a:ext cx="3684587" cy="170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76;p3">
            <a:extLst>
              <a:ext uri="{FF2B5EF4-FFF2-40B4-BE49-F238E27FC236}">
                <a16:creationId xmlns:a16="http://schemas.microsoft.com/office/drawing/2014/main" id="{1EFC66C4-942C-9F78-FF1C-701B9749067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4050" y="3643312"/>
            <a:ext cx="3527425" cy="97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77;p3">
            <a:extLst>
              <a:ext uri="{FF2B5EF4-FFF2-40B4-BE49-F238E27FC236}">
                <a16:creationId xmlns:a16="http://schemas.microsoft.com/office/drawing/2014/main" id="{F7331CDD-61F3-06A1-32C9-9FA5FE5B18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76100" y="2955925"/>
            <a:ext cx="3257550" cy="217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378;p3">
            <a:extLst>
              <a:ext uri="{FF2B5EF4-FFF2-40B4-BE49-F238E27FC236}">
                <a16:creationId xmlns:a16="http://schemas.microsoft.com/office/drawing/2014/main" id="{67671566-A434-D36E-BA5F-680455F4FA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2857500"/>
            <a:ext cx="2674937" cy="2397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44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5AA7B-8707-6A9A-025C-AF5B15502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0523A875-73D6-80CA-21A2-D8E04945F9D0}"/>
              </a:ext>
            </a:extLst>
          </p:cNvPr>
          <p:cNvSpPr txBox="1"/>
          <p:nvPr/>
        </p:nvSpPr>
        <p:spPr>
          <a:xfrm>
            <a:off x="5867400" y="8877300"/>
            <a:ext cx="11498456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1770A1"/>
                </a:solidFill>
                <a:latin typeface="Calibri (MS) Bold"/>
                <a:cs typeface="Calibri (MS) Bold"/>
                <a:sym typeface="Calibri (MS) Bold"/>
              </a:rPr>
              <a:t>DRIVE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1770A1"/>
                </a:solidFill>
                <a:latin typeface="Calibri (MS) Bold"/>
                <a:cs typeface="Calibri (MS) Bold"/>
                <a:sym typeface="Calibri (MS) Bold"/>
              </a:rPr>
              <a:t>D</a:t>
            </a:r>
            <a:r>
              <a:rPr lang="en-US" b="1" dirty="0">
                <a:solidFill>
                  <a:srgbClr val="1770A1"/>
                </a:solidFill>
                <a:latin typeface="Calibri (MS) Bold"/>
                <a:cs typeface="Calibri (MS) Bold"/>
              </a:rPr>
              <a:t>isruptive Research and Innovation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1770A1"/>
                </a:solidFill>
                <a:latin typeface="Calibri (MS) Bold"/>
                <a:cs typeface="Calibri (MS) Bold"/>
              </a:rPr>
              <a:t> for Viticulture Efficiency</a:t>
            </a:r>
          </a:p>
        </p:txBody>
      </p:sp>
      <p:sp>
        <p:nvSpPr>
          <p:cNvPr id="5" name="Google Shape;108;p2">
            <a:extLst>
              <a:ext uri="{FF2B5EF4-FFF2-40B4-BE49-F238E27FC236}">
                <a16:creationId xmlns:a16="http://schemas.microsoft.com/office/drawing/2014/main" id="{C3F452BB-A98C-2A86-1537-F1FDE13F84AC}"/>
              </a:ext>
            </a:extLst>
          </p:cNvPr>
          <p:cNvSpPr txBox="1"/>
          <p:nvPr/>
        </p:nvSpPr>
        <p:spPr>
          <a:xfrm>
            <a:off x="3657600" y="1911535"/>
            <a:ext cx="10857180" cy="69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5C11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95C11F"/>
                </a:solidFill>
                <a:latin typeface="Calibri"/>
                <a:ea typeface="Calibri"/>
                <a:cs typeface="Calibri"/>
                <a:sym typeface="Calibri"/>
              </a:rPr>
              <a:t>TALPO: L’agrònom digital</a:t>
            </a:r>
            <a:endParaRPr sz="4000">
              <a:solidFill>
                <a:srgbClr val="95C1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9;p2">
            <a:extLst>
              <a:ext uri="{FF2B5EF4-FFF2-40B4-BE49-F238E27FC236}">
                <a16:creationId xmlns:a16="http://schemas.microsoft.com/office/drawing/2014/main" id="{60399323-D503-20DD-B991-FB074F2F87E9}"/>
              </a:ext>
            </a:extLst>
          </p:cNvPr>
          <p:cNvSpPr txBox="1"/>
          <p:nvPr/>
        </p:nvSpPr>
        <p:spPr>
          <a:xfrm>
            <a:off x="1219200" y="3026102"/>
            <a:ext cx="6781800" cy="553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algn="just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20-40% </a:t>
            </a:r>
            <a:r>
              <a:rPr lang="fr-FR" sz="2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des pesticides peuvent être économisés si l’application est ajustée à la vigueur des plantes.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 algn="just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15-20% </a:t>
            </a:r>
            <a:r>
              <a:rPr lang="fr-FR" sz="2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de la marge de l’agriculteur peut être améliorée grâce à l’application variable des pesticides.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dirty="0"/>
          </a:p>
          <a:p>
            <a:pPr marL="45720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90% </a:t>
            </a:r>
            <a:r>
              <a:rPr lang="fr-FR" sz="2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des exploitations européennes sont de petite ou moyenne taille.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 </a:t>
            </a:r>
            <a:r>
              <a:rPr lang="fr-FR" sz="2800" b="1" dirty="0"/>
              <a:t>ans </a:t>
            </a:r>
            <a:r>
              <a:rPr lang="fr-FR" sz="2800" dirty="0"/>
              <a:t>est l’âge moyen des agriculteurs européens.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10;p2">
            <a:extLst>
              <a:ext uri="{FF2B5EF4-FFF2-40B4-BE49-F238E27FC236}">
                <a16:creationId xmlns:a16="http://schemas.microsoft.com/office/drawing/2014/main" id="{452EB4D1-579D-7179-A694-5C56954F61F3}"/>
              </a:ext>
            </a:extLst>
          </p:cNvPr>
          <p:cNvSpPr/>
          <p:nvPr/>
        </p:nvSpPr>
        <p:spPr>
          <a:xfrm>
            <a:off x="1143000" y="2981478"/>
            <a:ext cx="6858000" cy="5738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1;p2">
            <a:extLst>
              <a:ext uri="{FF2B5EF4-FFF2-40B4-BE49-F238E27FC236}">
                <a16:creationId xmlns:a16="http://schemas.microsoft.com/office/drawing/2014/main" id="{2317AC2E-63B1-F4BF-CF32-1C07594C9983}"/>
              </a:ext>
            </a:extLst>
          </p:cNvPr>
          <p:cNvSpPr txBox="1"/>
          <p:nvPr/>
        </p:nvSpPr>
        <p:spPr>
          <a:xfrm>
            <a:off x="8458199" y="3032461"/>
            <a:ext cx="67818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fr-FR" sz="2800" b="1" dirty="0"/>
              <a:t>TALPO est un kit plug-and-</a:t>
            </a:r>
            <a:r>
              <a:rPr lang="fr-FR" sz="2800" b="1" dirty="0" err="1"/>
              <a:t>play</a:t>
            </a:r>
            <a:r>
              <a:rPr lang="fr-FR" sz="2800" b="1" dirty="0"/>
              <a:t> </a:t>
            </a:r>
            <a:r>
              <a:rPr lang="fr-FR" sz="2800" dirty="0"/>
              <a:t>qui transforme tout équipement de traitement en un équipement de précision.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Accessible</a:t>
            </a:r>
            <a:r>
              <a:rPr lang="fr-FR" sz="2800" dirty="0"/>
              <a:t> </a:t>
            </a:r>
            <a:r>
              <a:rPr lang="fr-FR" sz="2800" b="1" dirty="0"/>
              <a:t>à tout agriculteur </a:t>
            </a:r>
            <a:r>
              <a:rPr lang="fr-FR" sz="2800" dirty="0"/>
              <a:t>: aucune connaissance technologique n’est nécessaire. Tout est automatique.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2;p2">
            <a:extLst>
              <a:ext uri="{FF2B5EF4-FFF2-40B4-BE49-F238E27FC236}">
                <a16:creationId xmlns:a16="http://schemas.microsoft.com/office/drawing/2014/main" id="{97B920AD-34DC-D0F8-1C1C-81DD12C1AB41}"/>
              </a:ext>
            </a:extLst>
          </p:cNvPr>
          <p:cNvSpPr/>
          <p:nvPr/>
        </p:nvSpPr>
        <p:spPr>
          <a:xfrm>
            <a:off x="8381999" y="2987837"/>
            <a:ext cx="6858000" cy="5738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4;p2" descr="https://lh7-rt.googleusercontent.com/docsz/AD_4nXfQiJq5qK0NoPEKp3ZepYBWXFLu2AD6ty9woFSWIBj3jZbGA997eC3x7116niKs_6GC1lyaJ0uUcChTZDSG2Kdmg_9Z4xwv_IHJpKrvErGNtpnlRrqt1iBI9mukENaWoFgPBkPu_Fx0SMLI8wTVWaBixdkk4JWdnd-q4KmRQSjTuQDQMe5Ofsg?key=huzp3HSTlE6ZX277pP4l5A">
            <a:extLst>
              <a:ext uri="{FF2B5EF4-FFF2-40B4-BE49-F238E27FC236}">
                <a16:creationId xmlns:a16="http://schemas.microsoft.com/office/drawing/2014/main" id="{7D4BE579-C626-02BB-9553-CEC73D5E796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3116" t="882" r="4239" b="37"/>
          <a:stretch/>
        </p:blipFill>
        <p:spPr>
          <a:xfrm>
            <a:off x="12192000" y="6103078"/>
            <a:ext cx="2534884" cy="2436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5;p2">
            <a:extLst>
              <a:ext uri="{FF2B5EF4-FFF2-40B4-BE49-F238E27FC236}">
                <a16:creationId xmlns:a16="http://schemas.microsoft.com/office/drawing/2014/main" id="{17548F6D-2C5A-B2B3-689C-B982FB0F14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1649" y="1867914"/>
            <a:ext cx="713372" cy="801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10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D4944-659D-E877-049C-194303169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CFEA053C-46F0-D239-89D7-6BD7E484E661}"/>
              </a:ext>
            </a:extLst>
          </p:cNvPr>
          <p:cNvSpPr txBox="1"/>
          <p:nvPr/>
        </p:nvSpPr>
        <p:spPr>
          <a:xfrm>
            <a:off x="5867400" y="8877300"/>
            <a:ext cx="11498456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1770A1"/>
                </a:solidFill>
                <a:latin typeface="Calibri (MS) Bold"/>
                <a:cs typeface="Calibri (MS) Bold"/>
                <a:sym typeface="Calibri (MS) Bold"/>
              </a:rPr>
              <a:t>DRIVE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1770A1"/>
                </a:solidFill>
                <a:latin typeface="Calibri (MS) Bold"/>
                <a:cs typeface="Calibri (MS) Bold"/>
                <a:sym typeface="Calibri (MS) Bold"/>
              </a:rPr>
              <a:t>D</a:t>
            </a:r>
            <a:r>
              <a:rPr lang="en-US" b="1" dirty="0">
                <a:solidFill>
                  <a:srgbClr val="1770A1"/>
                </a:solidFill>
                <a:latin typeface="Calibri (MS) Bold"/>
                <a:cs typeface="Calibri (MS) Bold"/>
              </a:rPr>
              <a:t>isruptive Research and Innovation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1770A1"/>
                </a:solidFill>
                <a:latin typeface="Calibri (MS) Bold"/>
                <a:cs typeface="Calibri (MS) Bold"/>
              </a:rPr>
              <a:t> for Viticulture Efficiency</a:t>
            </a:r>
          </a:p>
        </p:txBody>
      </p:sp>
      <p:pic>
        <p:nvPicPr>
          <p:cNvPr id="9" name="Google Shape;401;p5">
            <a:extLst>
              <a:ext uri="{FF2B5EF4-FFF2-40B4-BE49-F238E27FC236}">
                <a16:creationId xmlns:a16="http://schemas.microsoft.com/office/drawing/2014/main" id="{0BFF6A88-9D9A-9709-66C6-0E1968D051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6400" y="2552700"/>
            <a:ext cx="3946525" cy="603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56;p9">
            <a:extLst>
              <a:ext uri="{FF2B5EF4-FFF2-40B4-BE49-F238E27FC236}">
                <a16:creationId xmlns:a16="http://schemas.microsoft.com/office/drawing/2014/main" id="{2AEBDF28-F349-3486-F502-2D43813AD74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2552700"/>
            <a:ext cx="3810000" cy="603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G_3098">
            <a:hlinkClick r:id="" action="ppaction://media"/>
            <a:extLst>
              <a:ext uri="{FF2B5EF4-FFF2-40B4-BE49-F238E27FC236}">
                <a16:creationId xmlns:a16="http://schemas.microsoft.com/office/drawing/2014/main" id="{73311016-FB3F-F07A-7DEE-DA7462FC56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b="21727"/>
          <a:stretch/>
        </p:blipFill>
        <p:spPr>
          <a:xfrm>
            <a:off x="9921875" y="2552700"/>
            <a:ext cx="4275943" cy="60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3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51379EF-5303-DF25-C72E-E2293A5A3E28}"/>
              </a:ext>
            </a:extLst>
          </p:cNvPr>
          <p:cNvSpPr txBox="1"/>
          <p:nvPr/>
        </p:nvSpPr>
        <p:spPr>
          <a:xfrm>
            <a:off x="5867400" y="8877300"/>
            <a:ext cx="11498456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1770A1"/>
                </a:solidFill>
                <a:latin typeface="Calibri (MS) Bold"/>
                <a:cs typeface="Calibri (MS) Bold"/>
                <a:sym typeface="Calibri (MS) Bold"/>
              </a:rPr>
              <a:t>DRIVE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1770A1"/>
                </a:solidFill>
                <a:latin typeface="Calibri (MS) Bold"/>
                <a:cs typeface="Calibri (MS) Bold"/>
                <a:sym typeface="Calibri (MS) Bold"/>
              </a:rPr>
              <a:t>D</a:t>
            </a:r>
            <a:r>
              <a:rPr lang="en-US" b="1" dirty="0">
                <a:solidFill>
                  <a:srgbClr val="1770A1"/>
                </a:solidFill>
                <a:latin typeface="Calibri (MS) Bold"/>
                <a:cs typeface="Calibri (MS) Bold"/>
              </a:rPr>
              <a:t>isruptive Research and Innovation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1770A1"/>
                </a:solidFill>
                <a:latin typeface="Calibri (MS) Bold"/>
                <a:cs typeface="Calibri (MS) Bold"/>
              </a:rPr>
              <a:t> for Viticulture Efficiency</a:t>
            </a:r>
          </a:p>
        </p:txBody>
      </p:sp>
      <p:sp>
        <p:nvSpPr>
          <p:cNvPr id="7" name="Google Shape;127;p3">
            <a:extLst>
              <a:ext uri="{FF2B5EF4-FFF2-40B4-BE49-F238E27FC236}">
                <a16:creationId xmlns:a16="http://schemas.microsoft.com/office/drawing/2014/main" id="{F2EBBFB6-9878-9A4D-2B1B-DE3DBF297702}"/>
              </a:ext>
            </a:extLst>
          </p:cNvPr>
          <p:cNvSpPr txBox="1"/>
          <p:nvPr/>
        </p:nvSpPr>
        <p:spPr>
          <a:xfrm>
            <a:off x="3697020" y="1943100"/>
            <a:ext cx="10857180" cy="5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5C11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95C11F"/>
                </a:solidFill>
                <a:latin typeface="Calibri"/>
                <a:ea typeface="Calibri"/>
                <a:cs typeface="Calibri"/>
                <a:sym typeface="Calibri"/>
              </a:rPr>
              <a:t>TALPO: L’agrònom digital</a:t>
            </a:r>
            <a:endParaRPr sz="4000">
              <a:solidFill>
                <a:srgbClr val="95C1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28;p3">
            <a:extLst>
              <a:ext uri="{FF2B5EF4-FFF2-40B4-BE49-F238E27FC236}">
                <a16:creationId xmlns:a16="http://schemas.microsoft.com/office/drawing/2014/main" id="{AB51C62A-16FA-7A56-1AD0-D203B0F674F8}"/>
              </a:ext>
            </a:extLst>
          </p:cNvPr>
          <p:cNvSpPr/>
          <p:nvPr/>
        </p:nvSpPr>
        <p:spPr>
          <a:xfrm>
            <a:off x="1143000" y="2981478"/>
            <a:ext cx="6858000" cy="573849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29;p3">
            <a:extLst>
              <a:ext uri="{FF2B5EF4-FFF2-40B4-BE49-F238E27FC236}">
                <a16:creationId xmlns:a16="http://schemas.microsoft.com/office/drawing/2014/main" id="{E1C601D0-2F76-5718-981C-E361F535F209}"/>
              </a:ext>
            </a:extLst>
          </p:cNvPr>
          <p:cNvSpPr txBox="1"/>
          <p:nvPr/>
        </p:nvSpPr>
        <p:spPr>
          <a:xfrm>
            <a:off x="1413135" y="2875587"/>
            <a:ext cx="6511666" cy="575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162000" bIns="1620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RESTULTATS PROJECTE AMB</a:t>
            </a:r>
            <a:endParaRPr dirty="0"/>
          </a:p>
          <a:p>
            <a:pPr marL="0" marR="0" lvl="0" indent="0" algn="ctr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28%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estalvi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pesticides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Manteniment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qualitat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tractament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Traçabilitat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tots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tractaments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mapes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vigor automatics I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avisos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smartphone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32%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reducció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petjada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CO2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30;p3">
            <a:extLst>
              <a:ext uri="{FF2B5EF4-FFF2-40B4-BE49-F238E27FC236}">
                <a16:creationId xmlns:a16="http://schemas.microsoft.com/office/drawing/2014/main" id="{DB6528E8-1A5E-2FE5-81A8-44CFB81F2A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063935" y="1257300"/>
            <a:ext cx="4364038" cy="584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31;p3">
            <a:extLst>
              <a:ext uri="{FF2B5EF4-FFF2-40B4-BE49-F238E27FC236}">
                <a16:creationId xmlns:a16="http://schemas.microsoft.com/office/drawing/2014/main" id="{95D143BD-E478-9B2C-17A6-F172AAE933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9643" y="6260343"/>
            <a:ext cx="5714999" cy="3909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32;p3">
            <a:extLst>
              <a:ext uri="{FF2B5EF4-FFF2-40B4-BE49-F238E27FC236}">
                <a16:creationId xmlns:a16="http://schemas.microsoft.com/office/drawing/2014/main" id="{D12E3E92-9520-5F1F-209B-144CA93D336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9743" y="2934474"/>
            <a:ext cx="5854037" cy="4238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4;p3">
            <a:extLst>
              <a:ext uri="{FF2B5EF4-FFF2-40B4-BE49-F238E27FC236}">
                <a16:creationId xmlns:a16="http://schemas.microsoft.com/office/drawing/2014/main" id="{C3ACCC1C-438D-2D7A-F93A-BFE39B38AE0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01649" y="1867914"/>
            <a:ext cx="713372" cy="801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4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274</Words>
  <Application>Microsoft Office PowerPoint</Application>
  <PresentationFormat>Personalitzat</PresentationFormat>
  <Paragraphs>42</Paragraphs>
  <Slides>5</Slides>
  <Notes>0</Notes>
  <HiddenSlides>0</HiddenSlides>
  <MMClips>1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5</vt:i4>
      </vt:variant>
    </vt:vector>
  </HeadingPairs>
  <TitlesOfParts>
    <vt:vector size="10" baseType="lpstr">
      <vt:lpstr>Calibri (MS) Bold</vt:lpstr>
      <vt:lpstr>Arial</vt:lpstr>
      <vt:lpstr>Calibri</vt:lpstr>
      <vt:lpstr>Office Theme</vt:lpstr>
      <vt:lpstr>1_Office Theme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évaluateurs CESAM</dc:title>
  <dc:creator>Victoria Herrero</dc:creator>
  <cp:lastModifiedBy>Leire Sandonis</cp:lastModifiedBy>
  <cp:revision>15</cp:revision>
  <dcterms:created xsi:type="dcterms:W3CDTF">2006-08-16T00:00:00Z</dcterms:created>
  <dcterms:modified xsi:type="dcterms:W3CDTF">2026-06-12T16:25:30Z</dcterms:modified>
  <dc:identifier>DAGbmq4tcY0</dc:identifier>
</cp:coreProperties>
</file>