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62" r:id="rId4"/>
    <p:sldId id="269" r:id="rId5"/>
    <p:sldId id="270" r:id="rId6"/>
    <p:sldId id="271" r:id="rId7"/>
  </p:sldIdLst>
  <p:sldSz cx="18288000" cy="10287000"/>
  <p:notesSz cx="6858000" cy="9144000"/>
  <p:embeddedFontLst>
    <p:embeddedFont>
      <p:font typeface="Calibri (MS)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94028-B17B-451D-90C3-52597A163279}" v="9" dt="2026-06-13T06:25:38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- AWAYTER" userId="c384d285-fff9-4a5d-bdc7-5895d63bdf92" providerId="ADAL" clId="{EE8FB32A-E4D5-4FB8-82C2-2435D808AA47}"/>
    <pc:docChg chg="modSld">
      <pc:chgData name="Tina - AWAYTER" userId="c384d285-fff9-4a5d-bdc7-5895d63bdf92" providerId="ADAL" clId="{EE8FB32A-E4D5-4FB8-82C2-2435D808AA47}" dt="2026-06-11T10:59:58.519" v="3" actId="113"/>
      <pc:docMkLst>
        <pc:docMk/>
      </pc:docMkLst>
      <pc:sldChg chg="modSp mod">
        <pc:chgData name="Tina - AWAYTER" userId="c384d285-fff9-4a5d-bdc7-5895d63bdf92" providerId="ADAL" clId="{EE8FB32A-E4D5-4FB8-82C2-2435D808AA47}" dt="2026-06-11T10:59:58.519" v="3" actId="113"/>
        <pc:sldMkLst>
          <pc:docMk/>
          <pc:sldMk cId="2934140067" sldId="262"/>
        </pc:sldMkLst>
        <pc:spChg chg="mod">
          <ac:chgData name="Tina - AWAYTER" userId="c384d285-fff9-4a5d-bdc7-5895d63bdf92" providerId="ADAL" clId="{EE8FB32A-E4D5-4FB8-82C2-2435D808AA47}" dt="2026-06-11T10:59:58.519" v="3" actId="113"/>
          <ac:spMkLst>
            <pc:docMk/>
            <pc:sldMk cId="2934140067" sldId="262"/>
            <ac:spMk id="4" creationId="{7D0B14C9-3D36-5096-D92F-DDA0C16BE15C}"/>
          </ac:spMkLst>
        </pc:spChg>
      </pc:sldChg>
    </pc:docChg>
  </pc:docChgLst>
  <pc:docChgLst>
    <pc:chgData name="Eudald Bover - AWAYTER" userId="15313f95-1bdb-4c81-b570-65f649b8a956" providerId="ADAL" clId="{1177F6A8-6F4B-40E9-9E4D-D9B0B13D49B5}"/>
    <pc:docChg chg="custSel delSld modSld">
      <pc:chgData name="Eudald Bover - AWAYTER" userId="15313f95-1bdb-4c81-b570-65f649b8a956" providerId="ADAL" clId="{1177F6A8-6F4B-40E9-9E4D-D9B0B13D49B5}" dt="2026-06-13T06:25:43.534" v="26" actId="47"/>
      <pc:docMkLst>
        <pc:docMk/>
      </pc:docMkLst>
      <pc:sldChg chg="addSp modSp mod">
        <pc:chgData name="Eudald Bover - AWAYTER" userId="15313f95-1bdb-4c81-b570-65f649b8a956" providerId="ADAL" clId="{1177F6A8-6F4B-40E9-9E4D-D9B0B13D49B5}" dt="2026-06-13T06:25:41.095" v="25" actId="1076"/>
        <pc:sldMkLst>
          <pc:docMk/>
          <pc:sldMk cId="2934140067" sldId="262"/>
        </pc:sldMkLst>
        <pc:spChg chg="mod">
          <ac:chgData name="Eudald Bover - AWAYTER" userId="15313f95-1bdb-4c81-b570-65f649b8a956" providerId="ADAL" clId="{1177F6A8-6F4B-40E9-9E4D-D9B0B13D49B5}" dt="2026-06-13T06:25:41.095" v="25" actId="1076"/>
          <ac:spMkLst>
            <pc:docMk/>
            <pc:sldMk cId="2934140067" sldId="262"/>
            <ac:spMk id="4" creationId="{7D0B14C9-3D36-5096-D92F-DDA0C16BE15C}"/>
          </ac:spMkLst>
        </pc:spChg>
        <pc:spChg chg="mod">
          <ac:chgData name="Eudald Bover - AWAYTER" userId="15313f95-1bdb-4c81-b570-65f649b8a956" providerId="ADAL" clId="{1177F6A8-6F4B-40E9-9E4D-D9B0B13D49B5}" dt="2026-06-13T06:25:12.038" v="13" actId="1076"/>
          <ac:spMkLst>
            <pc:docMk/>
            <pc:sldMk cId="2934140067" sldId="262"/>
            <ac:spMk id="8" creationId="{33399E7F-8074-3FA8-1764-84B417BAA700}"/>
          </ac:spMkLst>
        </pc:spChg>
        <pc:picChg chg="mod">
          <ac:chgData name="Eudald Bover - AWAYTER" userId="15313f95-1bdb-4c81-b570-65f649b8a956" providerId="ADAL" clId="{1177F6A8-6F4B-40E9-9E4D-D9B0B13D49B5}" dt="2026-06-13T06:25:30.872" v="22" actId="732"/>
          <ac:picMkLst>
            <pc:docMk/>
            <pc:sldMk cId="2934140067" sldId="262"/>
            <ac:picMk id="3" creationId="{C0085074-240D-6D7D-F4A6-E16E87CEBCAD}"/>
          </ac:picMkLst>
        </pc:picChg>
        <pc:picChg chg="add mod">
          <ac:chgData name="Eudald Bover - AWAYTER" userId="15313f95-1bdb-4c81-b570-65f649b8a956" providerId="ADAL" clId="{1177F6A8-6F4B-40E9-9E4D-D9B0B13D49B5}" dt="2026-06-13T06:25:33.759" v="23" actId="1076"/>
          <ac:picMkLst>
            <pc:docMk/>
            <pc:sldMk cId="2934140067" sldId="262"/>
            <ac:picMk id="5" creationId="{5C76AF3B-3680-E53E-1422-29DA0CAE5682}"/>
          </ac:picMkLst>
        </pc:picChg>
        <pc:picChg chg="mod">
          <ac:chgData name="Eudald Bover - AWAYTER" userId="15313f95-1bdb-4c81-b570-65f649b8a956" providerId="ADAL" clId="{1177F6A8-6F4B-40E9-9E4D-D9B0B13D49B5}" dt="2026-06-13T06:25:38.645" v="24" actId="1076"/>
          <ac:picMkLst>
            <pc:docMk/>
            <pc:sldMk cId="2934140067" sldId="262"/>
            <ac:picMk id="9" creationId="{CB120015-FD7B-3A93-E1F4-D2525EB24949}"/>
          </ac:picMkLst>
        </pc:picChg>
      </pc:sldChg>
      <pc:sldChg chg="delSp modSp del mod">
        <pc:chgData name="Eudald Bover - AWAYTER" userId="15313f95-1bdb-4c81-b570-65f649b8a956" providerId="ADAL" clId="{1177F6A8-6F4B-40E9-9E4D-D9B0B13D49B5}" dt="2026-06-13T06:25:43.534" v="26" actId="47"/>
        <pc:sldMkLst>
          <pc:docMk/>
          <pc:sldMk cId="1301294103" sldId="268"/>
        </pc:sldMkLst>
        <pc:spChg chg="del mod">
          <ac:chgData name="Eudald Bover - AWAYTER" userId="15313f95-1bdb-4c81-b570-65f649b8a956" providerId="ADAL" clId="{1177F6A8-6F4B-40E9-9E4D-D9B0B13D49B5}" dt="2026-06-13T06:24:35.456" v="2"/>
          <ac:spMkLst>
            <pc:docMk/>
            <pc:sldMk cId="1301294103" sldId="268"/>
            <ac:spMk id="4" creationId="{06C5207A-92B2-CBC4-A466-FACFBA2FDF2B}"/>
          </ac:spMkLst>
        </pc:spChg>
        <pc:picChg chg="del">
          <ac:chgData name="Eudald Bover - AWAYTER" userId="15313f95-1bdb-4c81-b570-65f649b8a956" providerId="ADAL" clId="{1177F6A8-6F4B-40E9-9E4D-D9B0B13D49B5}" dt="2026-06-13T06:25:00.490" v="9" actId="21"/>
          <ac:picMkLst>
            <pc:docMk/>
            <pc:sldMk cId="1301294103" sldId="268"/>
            <ac:picMk id="5" creationId="{5C76AF3B-3680-E53E-1422-29DA0CAE56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awayter.com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11A9305-1301-2DF6-A1C7-7DD3F90FC3DF}"/>
              </a:ext>
            </a:extLst>
          </p:cNvPr>
          <p:cNvSpPr txBox="1"/>
          <p:nvPr/>
        </p:nvSpPr>
        <p:spPr>
          <a:xfrm>
            <a:off x="727772" y="4610100"/>
            <a:ext cx="11498456" cy="1740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</a:t>
            </a:r>
          </a:p>
          <a:p>
            <a:pPr algn="ctr">
              <a:lnSpc>
                <a:spcPts val="6999"/>
              </a:lnSpc>
            </a:pPr>
            <a:r>
              <a:rPr lang="en-US" sz="50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Awayter</a:t>
            </a:r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Refill Ecosystem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A879AB2-84BF-F90B-E1DE-9981710073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29200" y="937951"/>
            <a:ext cx="2895600" cy="1447800"/>
          </a:xfrm>
          <a:prstGeom prst="rect">
            <a:avLst/>
          </a:prstGeom>
        </p:spPr>
      </p:pic>
      <p:pic>
        <p:nvPicPr>
          <p:cNvPr id="8" name="Imatge 4">
            <a:extLst>
              <a:ext uri="{FF2B5EF4-FFF2-40B4-BE49-F238E27FC236}">
                <a16:creationId xmlns:a16="http://schemas.microsoft.com/office/drawing/2014/main" id="{BF010963-0349-36E1-6E1F-BC6E30AE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22" y="921622"/>
            <a:ext cx="15785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A7D82-56BB-A65D-8C96-8F0959F6A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976CF5FF-0DFD-11F4-3157-FFA701422359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– 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Awayter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Refill Ecosystem</a:t>
            </a:r>
          </a:p>
        </p:txBody>
      </p:sp>
      <p:sp>
        <p:nvSpPr>
          <p:cNvPr id="4" name="QuadreDeText 7">
            <a:extLst>
              <a:ext uri="{FF2B5EF4-FFF2-40B4-BE49-F238E27FC236}">
                <a16:creationId xmlns:a16="http://schemas.microsoft.com/office/drawing/2014/main" id="{7D0B14C9-3D36-5096-D92F-DDA0C16BE15C}"/>
              </a:ext>
            </a:extLst>
          </p:cNvPr>
          <p:cNvSpPr txBox="1"/>
          <p:nvPr/>
        </p:nvSpPr>
        <p:spPr>
          <a:xfrm>
            <a:off x="7864047" y="3737379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AWARE is an intelligent reverse </a:t>
            </a:r>
            <a:r>
              <a:rPr lang="es-ES" sz="2400" b="1" dirty="0"/>
              <a:t>osmosis water refill </a:t>
            </a:r>
            <a:r>
              <a:rPr lang="es-ES" sz="2400" dirty="0"/>
              <a:t>system, based on </a:t>
            </a:r>
            <a:r>
              <a:rPr lang="es-ES" sz="2400" b="1" dirty="0"/>
              <a:t>IoT technology</a:t>
            </a:r>
            <a:r>
              <a:rPr lang="es-ES" sz="2400" dirty="0"/>
              <a:t>, that enables users to refill reusable containers in a simple, safe and efficient way.</a:t>
            </a:r>
          </a:p>
          <a:p>
            <a:endParaRPr lang="es-ES" sz="2400" dirty="0"/>
          </a:p>
          <a:p>
            <a:r>
              <a:rPr lang="en-US" sz="2400" noProof="0" dirty="0"/>
              <a:t>The project has been validated at </a:t>
            </a:r>
            <a:r>
              <a:rPr lang="en-US" sz="2400" b="1" noProof="0" dirty="0"/>
              <a:t>Urban Hostel Palma</a:t>
            </a:r>
            <a:r>
              <a:rPr lang="en-US" sz="2400" noProof="0" dirty="0"/>
              <a:t>, a real tourism environment committed to sustainability.</a:t>
            </a:r>
          </a:p>
          <a:p>
            <a:endParaRPr lang="en-US" sz="2400" noProof="0" dirty="0"/>
          </a:p>
          <a:p>
            <a:r>
              <a:rPr lang="en-US" sz="2400" noProof="0" dirty="0"/>
              <a:t>The solution needed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Reduce plastic waste.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Encourage the use of reusable containers.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Control and measure system usage.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Generate real data on consumption habits.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Raise user awareness.</a:t>
            </a:r>
          </a:p>
          <a:p>
            <a:endParaRPr lang="es-ES" sz="2400" b="1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B292888-8046-186F-CBE6-182591224E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29800" y="505956"/>
            <a:ext cx="2895600" cy="1447800"/>
          </a:xfrm>
          <a:prstGeom prst="rect">
            <a:avLst/>
          </a:prstGeom>
        </p:spPr>
      </p:pic>
      <p:pic>
        <p:nvPicPr>
          <p:cNvPr id="7" name="Imatge 4">
            <a:extLst>
              <a:ext uri="{FF2B5EF4-FFF2-40B4-BE49-F238E27FC236}">
                <a16:creationId xmlns:a16="http://schemas.microsoft.com/office/drawing/2014/main" id="{7A003253-3132-4B1A-2C3E-6967CA3E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322" y="489627"/>
            <a:ext cx="15785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33399E7F-8074-3FA8-1764-84B417BAA700}"/>
              </a:ext>
            </a:extLst>
          </p:cNvPr>
          <p:cNvSpPr txBox="1"/>
          <p:nvPr/>
        </p:nvSpPr>
        <p:spPr>
          <a:xfrm>
            <a:off x="495838" y="2099388"/>
            <a:ext cx="14736418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</a:t>
            </a:r>
          </a:p>
          <a:p>
            <a:pPr algn="ctr"/>
            <a:r>
              <a:rPr lang="en-US" sz="2400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IoT applied to responsible water consumption</a:t>
            </a:r>
          </a:p>
        </p:txBody>
      </p:sp>
      <p:pic>
        <p:nvPicPr>
          <p:cNvPr id="3" name="Imatge 2" descr="Imatge que conté paret, a cobert, text, Electrodomèstic&#10;&#10;Pot ser que el contingut generat per IA no sigui correcte.">
            <a:extLst>
              <a:ext uri="{FF2B5EF4-FFF2-40B4-BE49-F238E27FC236}">
                <a16:creationId xmlns:a16="http://schemas.microsoft.com/office/drawing/2014/main" id="{C0085074-240D-6D7D-F4A6-E16E87CEB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5809" r="32982" b="35009"/>
          <a:stretch>
            <a:fillRect/>
          </a:stretch>
        </p:blipFill>
        <p:spPr bwMode="auto">
          <a:xfrm>
            <a:off x="495838" y="2654486"/>
            <a:ext cx="2570457" cy="34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alería de fotos | Urban Hostel Palma, Mallorca | Web oficial">
            <a:extLst>
              <a:ext uri="{FF2B5EF4-FFF2-40B4-BE49-F238E27FC236}">
                <a16:creationId xmlns:a16="http://schemas.microsoft.com/office/drawing/2014/main" id="{CB120015-FD7B-3A93-E1F4-D2525EB24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r="22288"/>
          <a:stretch>
            <a:fillRect/>
          </a:stretch>
        </p:blipFill>
        <p:spPr bwMode="auto">
          <a:xfrm>
            <a:off x="3255371" y="4042518"/>
            <a:ext cx="4419600" cy="433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76AF3B-3680-E53E-1422-29DA0CAE5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770"/>
          <a:stretch>
            <a:fillRect/>
          </a:stretch>
        </p:blipFill>
        <p:spPr>
          <a:xfrm>
            <a:off x="481550" y="6210300"/>
            <a:ext cx="2570456" cy="24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C50AD-E76E-40C0-DB5B-0E7D6574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43760BB4-03AF-84A8-B271-1AE1C6DF4EEC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– 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Awayter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Refill Ecosystem</a:t>
            </a:r>
          </a:p>
        </p:txBody>
      </p:sp>
      <p:sp>
        <p:nvSpPr>
          <p:cNvPr id="4" name="QuadreDeText 7">
            <a:extLst>
              <a:ext uri="{FF2B5EF4-FFF2-40B4-BE49-F238E27FC236}">
                <a16:creationId xmlns:a16="http://schemas.microsoft.com/office/drawing/2014/main" id="{8205E63F-3932-29E4-BDD1-B7DB683D3CBD}"/>
              </a:ext>
            </a:extLst>
          </p:cNvPr>
          <p:cNvSpPr txBox="1"/>
          <p:nvPr/>
        </p:nvSpPr>
        <p:spPr>
          <a:xfrm>
            <a:off x="7332508" y="4064977"/>
            <a:ext cx="82884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AWARE combines a reverse osmosis water dispenser with IoT technology and a simple user experience.</a:t>
            </a:r>
          </a:p>
          <a:p>
            <a:endParaRPr lang="es-ES" sz="2400" dirty="0"/>
          </a:p>
          <a:p>
            <a:r>
              <a:rPr lang="es-ES" sz="2400" b="1" dirty="0"/>
              <a:t>For the user: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Access via QR code.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Water refill in reusable containers. </a:t>
            </a:r>
          </a:p>
          <a:p>
            <a:endParaRPr lang="es-ES" sz="2400" dirty="0"/>
          </a:p>
          <a:p>
            <a:r>
              <a:rPr lang="es-ES" sz="2400" b="1" dirty="0"/>
              <a:t>For management: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Real-time monitoring.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Usage traceability.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Environmental impact measurement.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7456CED-AA58-1BD8-85F8-F90BACC6C1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29800" y="505956"/>
            <a:ext cx="2895600" cy="1447800"/>
          </a:xfrm>
          <a:prstGeom prst="rect">
            <a:avLst/>
          </a:prstGeom>
        </p:spPr>
      </p:pic>
      <p:pic>
        <p:nvPicPr>
          <p:cNvPr id="7" name="Imatge 4">
            <a:extLst>
              <a:ext uri="{FF2B5EF4-FFF2-40B4-BE49-F238E27FC236}">
                <a16:creationId xmlns:a16="http://schemas.microsoft.com/office/drawing/2014/main" id="{E2A27007-F20D-5A37-2652-1583F0DC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322" y="489627"/>
            <a:ext cx="15785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9E9B766-A711-ABE5-8398-39A6A6620A46}"/>
              </a:ext>
            </a:extLst>
          </p:cNvPr>
          <p:cNvSpPr txBox="1"/>
          <p:nvPr/>
        </p:nvSpPr>
        <p:spPr>
          <a:xfrm>
            <a:off x="495838" y="2562135"/>
            <a:ext cx="14736418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</a:t>
            </a:r>
          </a:p>
          <a:p>
            <a:pPr algn="ctr"/>
            <a:r>
              <a:rPr lang="en-US" sz="2400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Smart water refill system</a:t>
            </a:r>
          </a:p>
        </p:txBody>
      </p:sp>
      <p:pic>
        <p:nvPicPr>
          <p:cNvPr id="10" name="Imatge 2" descr="Imatge que conté text, captura de pantalla, Marca, disseny&#10;&#10;Pot ser que el contingut generat per IA no sigui correcte.">
            <a:extLst>
              <a:ext uri="{FF2B5EF4-FFF2-40B4-BE49-F238E27FC236}">
                <a16:creationId xmlns:a16="http://schemas.microsoft.com/office/drawing/2014/main" id="{2D38B624-44D8-23FA-CE35-949729457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35294" r="39219" b="15286"/>
          <a:stretch>
            <a:fillRect/>
          </a:stretch>
        </p:blipFill>
        <p:spPr bwMode="auto">
          <a:xfrm>
            <a:off x="838200" y="4069210"/>
            <a:ext cx="6149889" cy="365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5"/>
            <a:extLst>
              <a:ext uri="{FF2B5EF4-FFF2-40B4-BE49-F238E27FC236}">
                <a16:creationId xmlns:a16="http://schemas.microsoft.com/office/drawing/2014/main" id="{028D8896-5311-644E-E74D-2150DFA70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8" t="48681" r="5422" b="6835"/>
          <a:stretch>
            <a:fillRect/>
          </a:stretch>
        </p:blipFill>
        <p:spPr bwMode="auto">
          <a:xfrm>
            <a:off x="1600200" y="4987842"/>
            <a:ext cx="853173" cy="841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76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47801-1567-0DBA-BD4F-18663304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95A52FB3-2643-F452-3647-F7F97D4E7509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– 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Awayter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Refill Ecosystem</a:t>
            </a:r>
          </a:p>
        </p:txBody>
      </p:sp>
      <p:sp>
        <p:nvSpPr>
          <p:cNvPr id="4" name="QuadreDeText 7">
            <a:extLst>
              <a:ext uri="{FF2B5EF4-FFF2-40B4-BE49-F238E27FC236}">
                <a16:creationId xmlns:a16="http://schemas.microsoft.com/office/drawing/2014/main" id="{70CFB573-0715-E6D4-4007-946B16920C08}"/>
              </a:ext>
            </a:extLst>
          </p:cNvPr>
          <p:cNvSpPr txBox="1"/>
          <p:nvPr/>
        </p:nvSpPr>
        <p:spPr>
          <a:xfrm>
            <a:off x="7467600" y="4085492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The system was implemented at Urban Hostel Palma during a 6-month pilot test.</a:t>
            </a:r>
          </a:p>
          <a:p>
            <a:endParaRPr lang="es-ES" sz="2400" dirty="0"/>
          </a:p>
          <a:p>
            <a:r>
              <a:rPr lang="es-ES" sz="2400" dirty="0"/>
              <a:t>During this period, the following were monitored: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Number of operations carried out.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Total volume of water consumed.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Use of reusable containers.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Plastic savings generated.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System performance under real conditions.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6FECB77-25BB-18E6-2D8D-8ADD7DAB9C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29800" y="505956"/>
            <a:ext cx="2895600" cy="1447800"/>
          </a:xfrm>
          <a:prstGeom prst="rect">
            <a:avLst/>
          </a:prstGeom>
        </p:spPr>
      </p:pic>
      <p:pic>
        <p:nvPicPr>
          <p:cNvPr id="7" name="Imatge 4">
            <a:extLst>
              <a:ext uri="{FF2B5EF4-FFF2-40B4-BE49-F238E27FC236}">
                <a16:creationId xmlns:a16="http://schemas.microsoft.com/office/drawing/2014/main" id="{FDF6167E-6F37-B28E-1241-C0A30E5A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322" y="489627"/>
            <a:ext cx="15785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37049692-4705-1009-870C-528E34D191EC}"/>
              </a:ext>
            </a:extLst>
          </p:cNvPr>
          <p:cNvSpPr txBox="1"/>
          <p:nvPr/>
        </p:nvSpPr>
        <p:spPr>
          <a:xfrm>
            <a:off x="495838" y="2562135"/>
            <a:ext cx="14736418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</a:t>
            </a:r>
          </a:p>
          <a:p>
            <a:pPr algn="ctr"/>
            <a:r>
              <a:rPr lang="en-US" sz="2400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Validation at Urban Hostel Palma</a:t>
            </a:r>
          </a:p>
        </p:txBody>
      </p:sp>
      <p:pic>
        <p:nvPicPr>
          <p:cNvPr id="9" name="Imatge 7">
            <a:extLst>
              <a:ext uri="{FF2B5EF4-FFF2-40B4-BE49-F238E27FC236}">
                <a16:creationId xmlns:a16="http://schemas.microsoft.com/office/drawing/2014/main" id="{8A680EB3-2C4B-1870-C761-AC5164AF5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85492"/>
            <a:ext cx="643128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2F940-6B25-CE0E-492A-0B40E2C2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5E10E5A0-DD9C-817D-BD94-07F59A7A6652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– 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Awayter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Refill Ecosystem</a:t>
            </a:r>
          </a:p>
        </p:txBody>
      </p:sp>
      <p:sp>
        <p:nvSpPr>
          <p:cNvPr id="4" name="QuadreDeText 7">
            <a:extLst>
              <a:ext uri="{FF2B5EF4-FFF2-40B4-BE49-F238E27FC236}">
                <a16:creationId xmlns:a16="http://schemas.microsoft.com/office/drawing/2014/main" id="{EB7DC9CE-7730-64B9-9092-0E93CF8BD416}"/>
              </a:ext>
            </a:extLst>
          </p:cNvPr>
          <p:cNvSpPr txBox="1"/>
          <p:nvPr/>
        </p:nvSpPr>
        <p:spPr>
          <a:xfrm>
            <a:off x="7332509" y="4064977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During the pilot test, AWARE achieved tangible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15,000 plastic bottles avoided.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9,000 single-use containers saved.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System validation in a real tourism environment.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Objective data to measure environmental impact.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 scalable model for tourism, urban and agri-food sectors.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DEB7400-7760-348E-1AAE-4F8A621282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29800" y="505956"/>
            <a:ext cx="2895600" cy="1447800"/>
          </a:xfrm>
          <a:prstGeom prst="rect">
            <a:avLst/>
          </a:prstGeom>
        </p:spPr>
      </p:pic>
      <p:pic>
        <p:nvPicPr>
          <p:cNvPr id="7" name="Imatge 4">
            <a:extLst>
              <a:ext uri="{FF2B5EF4-FFF2-40B4-BE49-F238E27FC236}">
                <a16:creationId xmlns:a16="http://schemas.microsoft.com/office/drawing/2014/main" id="{D2F83685-E9E2-45ED-88B8-FBB37BCF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322" y="489627"/>
            <a:ext cx="15785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E0CA6BA5-094D-5FE6-6CB7-52E91F6AF351}"/>
              </a:ext>
            </a:extLst>
          </p:cNvPr>
          <p:cNvSpPr txBox="1"/>
          <p:nvPr/>
        </p:nvSpPr>
        <p:spPr>
          <a:xfrm>
            <a:off x="495838" y="2562135"/>
            <a:ext cx="14736418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AWARE </a:t>
            </a:r>
          </a:p>
          <a:p>
            <a:pPr algn="ctr"/>
            <a:r>
              <a:rPr lang="en-US" sz="2400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Measurable impact and scalable savings</a:t>
            </a:r>
          </a:p>
        </p:txBody>
      </p:sp>
      <p:pic>
        <p:nvPicPr>
          <p:cNvPr id="9" name="Imatge 5" descr="Imatge que conté text, captura de pantalla, Font, programari&#10;&#10;Pot ser que el contingut generat per IA no sigui correcte.">
            <a:extLst>
              <a:ext uri="{FF2B5EF4-FFF2-40B4-BE49-F238E27FC236}">
                <a16:creationId xmlns:a16="http://schemas.microsoft.com/office/drawing/2014/main" id="{460AF79E-BE37-41B4-2DAE-5F0AD2A4E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5571"/>
          <a:stretch>
            <a:fillRect/>
          </a:stretch>
        </p:blipFill>
        <p:spPr bwMode="auto">
          <a:xfrm>
            <a:off x="1458396" y="4061094"/>
            <a:ext cx="2047644" cy="412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tge 3" descr="Imatge que conté text, captura de pantalla, programari, Icona d'ordinador&#10;&#10;Pot ser que el contingut generat per IA no sigui correcte.">
            <a:extLst>
              <a:ext uri="{FF2B5EF4-FFF2-40B4-BE49-F238E27FC236}">
                <a16:creationId xmlns:a16="http://schemas.microsoft.com/office/drawing/2014/main" id="{07C4FBDE-7498-CC04-145E-E45F49C78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5571"/>
          <a:stretch>
            <a:fillRect/>
          </a:stretch>
        </p:blipFill>
        <p:spPr bwMode="auto">
          <a:xfrm>
            <a:off x="3810000" y="4040579"/>
            <a:ext cx="2057400" cy="4146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5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283</Words>
  <Application>Microsoft Office PowerPoint</Application>
  <PresentationFormat>Personalizado</PresentationFormat>
  <Paragraphs>50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 (MS) Bold</vt:lpstr>
      <vt:lpstr>Calibri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Eudald Bover - AWAYTER</cp:lastModifiedBy>
  <cp:revision>14</cp:revision>
  <dcterms:created xsi:type="dcterms:W3CDTF">2006-08-16T00:00:00Z</dcterms:created>
  <dcterms:modified xsi:type="dcterms:W3CDTF">2026-06-13T06:25:49Z</dcterms:modified>
  <dc:identifier>DAGbmq4tcY0</dc:identifier>
</cp:coreProperties>
</file>