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0"/>
  </p:notesMasterIdLst>
  <p:sldIdLst>
    <p:sldId id="261" r:id="rId2"/>
    <p:sldId id="263" r:id="rId3"/>
    <p:sldId id="264" r:id="rId4"/>
    <p:sldId id="265" r:id="rId5"/>
    <p:sldId id="266" r:id="rId6"/>
    <p:sldId id="269" r:id="rId7"/>
    <p:sldId id="284" r:id="rId8"/>
    <p:sldId id="285" r:id="rId9"/>
  </p:sldIdLst>
  <p:sldSz cx="18288000" cy="10287000"/>
  <p:notesSz cx="6858000" cy="9144000"/>
  <p:embeddedFontLst>
    <p:embeddedFont>
      <p:font typeface="Calibri (MS) Bold" panose="020B0604020202020204" charset="0"/>
      <p:regular r:id="rId11"/>
    </p:embeddedFont>
    <p:embeddedFont>
      <p:font typeface="Open Sans Bold" panose="020B0604020202020204" charset="0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7" d="100"/>
          <a:sy n="97" d="100"/>
        </p:scale>
        <p:origin x="19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44938039461485E-2"/>
          <c:y val="4.1856925418569252E-2"/>
          <c:w val="0.91655240856087017"/>
          <c:h val="0.78674570644422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ln w="38100" cap="flat">
              <a:solidFill>
                <a:srgbClr val="D73F31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D73F31"/>
              </a:solidFill>
              <a:ln w="9525" cap="flat">
                <a:solidFill>
                  <a:srgbClr val="D73F31"/>
                </a:solidFill>
                <a:prstDash val="solid"/>
                <a:round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30 Sep</c:v>
                </c:pt>
                <c:pt idx="1">
                  <c:v>07 Oct</c:v>
                </c:pt>
                <c:pt idx="2">
                  <c:v>15 Oct</c:v>
                </c:pt>
                <c:pt idx="3">
                  <c:v>28 Oct</c:v>
                </c:pt>
                <c:pt idx="4">
                  <c:v>05 Nov</c:v>
                </c:pt>
                <c:pt idx="5">
                  <c:v>15 Nov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23</c:v>
                </c:pt>
                <c:pt idx="3">
                  <c:v>49</c:v>
                </c:pt>
                <c:pt idx="4">
                  <c:v>73</c:v>
                </c:pt>
                <c:pt idx="5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DD-42E5-A75C-ED0E9F4B54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AT1</c:v>
                </c:pt>
              </c:strCache>
            </c:strRef>
          </c:tx>
          <c:spPr>
            <a:ln w="38100" cap="flat">
              <a:solidFill>
                <a:srgbClr val="006E9F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006E9F"/>
              </a:solidFill>
              <a:ln w="9525" cap="flat">
                <a:solidFill>
                  <a:srgbClr val="006E9F"/>
                </a:solidFill>
                <a:prstDash val="solid"/>
                <a:round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30 Sep</c:v>
                </c:pt>
                <c:pt idx="1">
                  <c:v>07 Oct</c:v>
                </c:pt>
                <c:pt idx="2">
                  <c:v>15 Oct</c:v>
                </c:pt>
                <c:pt idx="3">
                  <c:v>28 Oct</c:v>
                </c:pt>
                <c:pt idx="4">
                  <c:v>05 Nov</c:v>
                </c:pt>
                <c:pt idx="5">
                  <c:v>15 Nov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16</c:v>
                </c:pt>
                <c:pt idx="4">
                  <c:v>29</c:v>
                </c:pt>
                <c:pt idx="5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DD-42E5-A75C-ED0E9F4B543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AT4</c:v>
                </c:pt>
              </c:strCache>
            </c:strRef>
          </c:tx>
          <c:spPr>
            <a:ln w="38100" cap="flat">
              <a:solidFill>
                <a:srgbClr val="95C11F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95C11F"/>
              </a:solidFill>
              <a:ln w="9525" cap="flat">
                <a:solidFill>
                  <a:srgbClr val="95C11F"/>
                </a:solidFill>
                <a:prstDash val="solid"/>
                <a:round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30 Sep</c:v>
                </c:pt>
                <c:pt idx="1">
                  <c:v>07 Oct</c:v>
                </c:pt>
                <c:pt idx="2">
                  <c:v>15 Oct</c:v>
                </c:pt>
                <c:pt idx="3">
                  <c:v>28 Oct</c:v>
                </c:pt>
                <c:pt idx="4">
                  <c:v>05 Nov</c:v>
                </c:pt>
                <c:pt idx="5">
                  <c:v>15 Nov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6</c:v>
                </c:pt>
                <c:pt idx="3">
                  <c:v>21</c:v>
                </c:pt>
                <c:pt idx="4">
                  <c:v>11</c:v>
                </c:pt>
                <c:pt idx="5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DD-42E5-A75C-ED0E9F4B5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0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9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</c:legend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</cdr:x>
      <cdr:y>0.12588</cdr:y>
    </cdr:from>
    <cdr:to>
      <cdr:x>0.99453</cdr:x>
      <cdr:y>0.51341</cdr:y>
    </cdr:to>
    <cdr:sp macro="" textlink="">
      <cdr:nvSpPr>
        <cdr:cNvPr id="3" name="Flèche : bas 2">
          <a:extLst xmlns:a="http://schemas.openxmlformats.org/drawingml/2006/main">
            <a:ext uri="{FF2B5EF4-FFF2-40B4-BE49-F238E27FC236}">
              <a16:creationId xmlns:a16="http://schemas.microsoft.com/office/drawing/2014/main" id="{9EB2FBA0-01BF-4B9C-4058-5A9E90306DD4}"/>
            </a:ext>
          </a:extLst>
        </cdr:cNvPr>
        <cdr:cNvSpPr/>
      </cdr:nvSpPr>
      <cdr:spPr>
        <a:xfrm xmlns:a="http://schemas.openxmlformats.org/drawingml/2006/main">
          <a:off x="5575097" y="420142"/>
          <a:ext cx="517858" cy="129339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92D050"/>
        </a:solidFill>
        <a:ln xmlns:a="http://schemas.openxmlformats.org/drawingml/2006/main">
          <a:solidFill>
            <a:srgbClr val="92D050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 kern="1200"/>
        </a:p>
      </cdr:txBody>
    </cdr:sp>
  </cdr:relSizeAnchor>
  <cdr:relSizeAnchor xmlns:cdr="http://schemas.openxmlformats.org/drawingml/2006/chartDrawing">
    <cdr:from>
      <cdr:x>0.92349</cdr:x>
      <cdr:y>0.22592</cdr:y>
    </cdr:from>
    <cdr:to>
      <cdr:x>1</cdr:x>
      <cdr:y>0.41518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id="{90619C06-6379-8BCE-472C-748AAA64C04D}"/>
            </a:ext>
          </a:extLst>
        </cdr:cNvPr>
        <cdr:cNvSpPr txBox="1"/>
      </cdr:nvSpPr>
      <cdr:spPr>
        <a:xfrm xmlns:a="http://schemas.openxmlformats.org/drawingml/2006/main" rot="16200000">
          <a:off x="5576276" y="835473"/>
          <a:ext cx="631658" cy="468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2000" kern="1200" dirty="0">
              <a:solidFill>
                <a:schemeClr val="bg1"/>
              </a:solidFill>
            </a:rPr>
            <a:t>-55 %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29168-C00C-4C65-B029-7160A2440035}" type="datetimeFigureOut">
              <a:rPr lang="fr-FR" smtClean="0"/>
              <a:t>20/06/2026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41DED-2241-469F-8B2C-140404D1F2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95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641DED-2241-469F-8B2C-140404D1F2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51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ADE6A-C463-45A6-8B0A-B50D4223246E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5874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79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id="{345442BC-08C8-1022-EE0A-F12CC2B383A2}"/>
              </a:ext>
            </a:extLst>
          </p:cNvPr>
          <p:cNvSpPr/>
          <p:nvPr userDrawn="1"/>
        </p:nvSpPr>
        <p:spPr>
          <a:xfrm>
            <a:off x="-211790" y="-612775"/>
            <a:ext cx="3511464" cy="3429000"/>
          </a:xfrm>
          <a:custGeom>
            <a:avLst/>
            <a:gdLst/>
            <a:ahLst/>
            <a:cxnLst/>
            <a:rect l="l" t="t" r="r" b="b"/>
            <a:pathLst>
              <a:path w="6111964" h="6111964">
                <a:moveTo>
                  <a:pt x="0" y="0"/>
                </a:moveTo>
                <a:lnTo>
                  <a:pt x="6111964" y="0"/>
                </a:lnTo>
                <a:lnTo>
                  <a:pt x="6111964" y="6111964"/>
                </a:lnTo>
                <a:lnTo>
                  <a:pt x="0" y="6111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A15142B-F436-FB4D-A41B-F7FE9F6D24EA}"/>
              </a:ext>
            </a:extLst>
          </p:cNvPr>
          <p:cNvSpPr/>
          <p:nvPr userDrawn="1"/>
        </p:nvSpPr>
        <p:spPr>
          <a:xfrm>
            <a:off x="3532189" y="495300"/>
            <a:ext cx="6386404" cy="1412224"/>
          </a:xfrm>
          <a:custGeom>
            <a:avLst/>
            <a:gdLst/>
            <a:ahLst/>
            <a:cxnLst/>
            <a:rect l="l" t="t" r="r" b="b"/>
            <a:pathLst>
              <a:path w="7536798" h="1579587">
                <a:moveTo>
                  <a:pt x="0" y="0"/>
                </a:moveTo>
                <a:lnTo>
                  <a:pt x="7536797" y="0"/>
                </a:lnTo>
                <a:lnTo>
                  <a:pt x="7536797" y="1579588"/>
                </a:lnTo>
                <a:lnTo>
                  <a:pt x="0" y="157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259FDF84-65E4-E9CF-E211-49A7520D3B8D}"/>
              </a:ext>
            </a:extLst>
          </p:cNvPr>
          <p:cNvGrpSpPr/>
          <p:nvPr userDrawn="1"/>
        </p:nvGrpSpPr>
        <p:grpSpPr>
          <a:xfrm>
            <a:off x="14554200" y="-1028700"/>
            <a:ext cx="7210980" cy="11492499"/>
            <a:chOff x="0" y="-38100"/>
            <a:chExt cx="406400" cy="6477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130A7AF-A641-C173-BE18-D368B912E1CE}"/>
                </a:ext>
              </a:extLst>
            </p:cNvPr>
            <p:cNvSpPr/>
            <p:nvPr userDrawn="1"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2708CBB-A99D-F2D7-9D64-069954031598}"/>
                </a:ext>
              </a:extLst>
            </p:cNvPr>
            <p:cNvSpPr txBox="1"/>
            <p:nvPr userDrawn="1"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DD9927-A25E-2D95-6DBC-5B5F12FFD2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24900"/>
            <a:ext cx="3639955" cy="12124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3B33EE1-9CD8-AF08-F499-E96DC34579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71" y="9008171"/>
            <a:ext cx="3639955" cy="8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9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ristine.roynette@asclepiostech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D4944-659D-E877-049C-194303169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0DEF0FF5-0FE1-686C-3FBE-E547BB9D34FC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Asclepios Tech/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Terracor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/IFV </a:t>
            </a:r>
            <a:r>
              <a:rPr lang="en-US" sz="2400" b="1" dirty="0">
                <a:solidFill>
                  <a:srgbClr val="006E9F"/>
                </a:solidFill>
              </a:rPr>
              <a:t>•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Challenges C5-C6</a:t>
            </a:r>
          </a:p>
        </p:txBody>
      </p:sp>
      <p:sp>
        <p:nvSpPr>
          <p:cNvPr id="10" name="Text 0">
            <a:extLst>
              <a:ext uri="{FF2B5EF4-FFF2-40B4-BE49-F238E27FC236}">
                <a16:creationId xmlns:a16="http://schemas.microsoft.com/office/drawing/2014/main" id="{4F88E8C9-65DE-423F-7FF6-14BCBF84161D}"/>
              </a:ext>
            </a:extLst>
          </p:cNvPr>
          <p:cNvSpPr/>
          <p:nvPr/>
        </p:nvSpPr>
        <p:spPr>
          <a:xfrm>
            <a:off x="1429512" y="3377083"/>
            <a:ext cx="5029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</a:rPr>
              <a:t>BOXISTICK®</a:t>
            </a:r>
            <a:endParaRPr lang="en-US" sz="480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F55E2CF0-70CD-DE07-3BF8-A264109AE887}"/>
              </a:ext>
            </a:extLst>
          </p:cNvPr>
          <p:cNvSpPr/>
          <p:nvPr/>
        </p:nvSpPr>
        <p:spPr>
          <a:xfrm>
            <a:off x="1429512" y="4633419"/>
            <a:ext cx="115062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243447"/>
                </a:solidFill>
              </a:rPr>
              <a:t>Mobile Boxilumix® modulated light signaling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243447"/>
                </a:solidFill>
              </a:rPr>
              <a:t>for lower waste and longer shelf life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243447"/>
                </a:solidFill>
              </a:rPr>
              <a:t>in the context of climate adaptation</a:t>
            </a:r>
            <a:endParaRPr lang="en-US" sz="360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78007724-3951-E276-D57E-F2414C751D25}"/>
              </a:ext>
            </a:extLst>
          </p:cNvPr>
          <p:cNvSpPr/>
          <p:nvPr/>
        </p:nvSpPr>
        <p:spPr>
          <a:xfrm>
            <a:off x="1429512" y="2678228"/>
            <a:ext cx="12344400" cy="3436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2800" b="1" dirty="0">
                <a:solidFill>
                  <a:srgbClr val="006E9F"/>
                </a:solidFill>
              </a:rPr>
              <a:t>CESAM Final Event • Asclepios Tech • </a:t>
            </a:r>
            <a:r>
              <a:rPr lang="en-US" sz="2800" b="1" dirty="0" err="1">
                <a:solidFill>
                  <a:srgbClr val="006E9F"/>
                </a:solidFill>
              </a:rPr>
              <a:t>Terracor</a:t>
            </a:r>
            <a:r>
              <a:rPr lang="en-US" sz="2800" b="1" dirty="0">
                <a:solidFill>
                  <a:srgbClr val="006E9F"/>
                </a:solidFill>
              </a:rPr>
              <a:t> trials • Challenge C5 • Challenge C6</a:t>
            </a: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B04472EE-89BE-8900-6768-903A28DD00EB}"/>
              </a:ext>
            </a:extLst>
          </p:cNvPr>
          <p:cNvSpPr/>
          <p:nvPr/>
        </p:nvSpPr>
        <p:spPr>
          <a:xfrm>
            <a:off x="1429512" y="5999786"/>
            <a:ext cx="2514600" cy="54864"/>
          </a:xfrm>
          <a:prstGeom prst="rect">
            <a:avLst/>
          </a:prstGeom>
          <a:solidFill>
            <a:srgbClr val="95C11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1DCC9FB6-591E-931D-8A24-3BFB9A9B7B22}"/>
              </a:ext>
            </a:extLst>
          </p:cNvPr>
          <p:cNvSpPr/>
          <p:nvPr/>
        </p:nvSpPr>
        <p:spPr>
          <a:xfrm>
            <a:off x="1429512" y="6396687"/>
            <a:ext cx="9543288" cy="2980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200" b="1" dirty="0">
                <a:solidFill>
                  <a:srgbClr val="006E9F"/>
                </a:solidFill>
              </a:rPr>
              <a:t>From broad experimentation to field-ready scale-up</a:t>
            </a:r>
            <a:endParaRPr lang="en-US" sz="3200" dirty="0"/>
          </a:p>
        </p:txBody>
      </p:sp>
      <p:sp>
        <p:nvSpPr>
          <p:cNvPr id="15" name="Text 5">
            <a:extLst>
              <a:ext uri="{FF2B5EF4-FFF2-40B4-BE49-F238E27FC236}">
                <a16:creationId xmlns:a16="http://schemas.microsoft.com/office/drawing/2014/main" id="{A51A697B-1F14-C0BC-9BDC-3CC6A707A5B6}"/>
              </a:ext>
            </a:extLst>
          </p:cNvPr>
          <p:cNvSpPr/>
          <p:nvPr/>
        </p:nvSpPr>
        <p:spPr>
          <a:xfrm>
            <a:off x="1429512" y="7223558"/>
            <a:ext cx="10762488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3200" dirty="0">
                <a:solidFill>
                  <a:srgbClr val="243447"/>
                </a:solidFill>
              </a:rPr>
              <a:t>A patented preventive photobiology technology to activate plants’ natural defenses helping growers reduce waste, cut chemical dependency, and build resilience in a changing climate</a:t>
            </a:r>
            <a:r>
              <a:rPr lang="en-US" sz="2800" dirty="0">
                <a:solidFill>
                  <a:srgbClr val="243447"/>
                </a:solidFill>
              </a:rPr>
              <a:t>.</a:t>
            </a:r>
            <a:endParaRPr lang="en-US" sz="28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3679807-2082-EF1B-996B-6BF2BA37F7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0" y="291465"/>
            <a:ext cx="3708456" cy="150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32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E3DE8-A071-CF84-D18B-573B2ACFF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1">
            <a:extLst>
              <a:ext uri="{FF2B5EF4-FFF2-40B4-BE49-F238E27FC236}">
                <a16:creationId xmlns:a16="http://schemas.microsoft.com/office/drawing/2014/main" id="{665F522A-B047-23ED-12EF-16E3072D3950}"/>
              </a:ext>
            </a:extLst>
          </p:cNvPr>
          <p:cNvSpPr/>
          <p:nvPr/>
        </p:nvSpPr>
        <p:spPr>
          <a:xfrm>
            <a:off x="1386840" y="2597658"/>
            <a:ext cx="13182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  <a:ea typeface="Arial" pitchFamily="34" charset="-122"/>
                <a:cs typeface="Arial" pitchFamily="34" charset="-120"/>
              </a:rPr>
              <a:t>Boxistick® turns Boxilumix® into a mobile field tool</a:t>
            </a:r>
            <a:endParaRPr lang="en-US" sz="4800" dirty="0"/>
          </a:p>
        </p:txBody>
      </p:sp>
      <p:sp>
        <p:nvSpPr>
          <p:cNvPr id="20" name="Text 2">
            <a:extLst>
              <a:ext uri="{FF2B5EF4-FFF2-40B4-BE49-F238E27FC236}">
                <a16:creationId xmlns:a16="http://schemas.microsoft.com/office/drawing/2014/main" id="{FDFDB364-7640-A235-7AE4-10E76FE0038B}"/>
              </a:ext>
            </a:extLst>
          </p:cNvPr>
          <p:cNvSpPr/>
          <p:nvPr/>
        </p:nvSpPr>
        <p:spPr>
          <a:xfrm>
            <a:off x="1524000" y="3420618"/>
            <a:ext cx="14478000" cy="5440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607080"/>
                </a:solidFill>
                <a:ea typeface="Arial" pitchFamily="34" charset="-122"/>
                <a:cs typeface="Arial" pitchFamily="34" charset="-120"/>
              </a:rPr>
              <a:t>A cordless light-modulation device for orchards, greenhouses, fields and post-harvest applications.</a:t>
            </a:r>
            <a:endParaRPr lang="en-US" sz="2800" dirty="0"/>
          </a:p>
        </p:txBody>
      </p:sp>
      <p:pic>
        <p:nvPicPr>
          <p:cNvPr id="21" name="Image 1" descr="/mnt/data/cesam_assets/boxistick_v2.jpeg">
            <a:extLst>
              <a:ext uri="{FF2B5EF4-FFF2-40B4-BE49-F238E27FC236}">
                <a16:creationId xmlns:a16="http://schemas.microsoft.com/office/drawing/2014/main" id="{437D1943-3099-753D-FF3C-C5D89796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27" b="4527"/>
          <a:stretch/>
        </p:blipFill>
        <p:spPr>
          <a:xfrm>
            <a:off x="1379220" y="4415028"/>
            <a:ext cx="2743200" cy="2606040"/>
          </a:xfrm>
          <a:prstGeom prst="rect">
            <a:avLst/>
          </a:prstGeom>
        </p:spPr>
      </p:pic>
      <p:sp>
        <p:nvSpPr>
          <p:cNvPr id="22" name="Shape 3">
            <a:extLst>
              <a:ext uri="{FF2B5EF4-FFF2-40B4-BE49-F238E27FC236}">
                <a16:creationId xmlns:a16="http://schemas.microsoft.com/office/drawing/2014/main" id="{F17DC768-B10D-DFE8-F22B-D3E1B571F731}"/>
              </a:ext>
            </a:extLst>
          </p:cNvPr>
          <p:cNvSpPr/>
          <p:nvPr/>
        </p:nvSpPr>
        <p:spPr>
          <a:xfrm>
            <a:off x="4828604" y="4308348"/>
            <a:ext cx="2926080" cy="41148"/>
          </a:xfrm>
          <a:prstGeom prst="rect">
            <a:avLst/>
          </a:prstGeom>
          <a:solidFill>
            <a:srgbClr val="95C11F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Text 5">
            <a:extLst>
              <a:ext uri="{FF2B5EF4-FFF2-40B4-BE49-F238E27FC236}">
                <a16:creationId xmlns:a16="http://schemas.microsoft.com/office/drawing/2014/main" id="{EFF17474-1CBA-AAFA-AFFE-B15C3ED55855}"/>
              </a:ext>
            </a:extLst>
          </p:cNvPr>
          <p:cNvSpPr/>
          <p:nvPr/>
        </p:nvSpPr>
        <p:spPr>
          <a:xfrm>
            <a:off x="5112068" y="4610100"/>
            <a:ext cx="6394132" cy="2451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43447"/>
                </a:solidFill>
              </a:rPr>
              <a:t>Patented</a:t>
            </a:r>
            <a:r>
              <a:rPr lang="en-US" sz="2400" dirty="0">
                <a:solidFill>
                  <a:srgbClr val="243447"/>
                </a:solidFill>
              </a:rPr>
              <a:t> modulated light signalling approach designed to reinforce natural plant </a:t>
            </a:r>
            <a:r>
              <a:rPr lang="en-US" sz="2400" dirty="0" err="1">
                <a:solidFill>
                  <a:srgbClr val="243447"/>
                </a:solidFill>
              </a:rPr>
              <a:t>defences</a:t>
            </a:r>
            <a:endParaRPr lang="en-US" sz="2400" dirty="0"/>
          </a:p>
        </p:txBody>
      </p:sp>
      <p:sp>
        <p:nvSpPr>
          <p:cNvPr id="24" name="Text 6">
            <a:extLst>
              <a:ext uri="{FF2B5EF4-FFF2-40B4-BE49-F238E27FC236}">
                <a16:creationId xmlns:a16="http://schemas.microsoft.com/office/drawing/2014/main" id="{1877466B-CFB6-7ADA-D824-A9B06039F39A}"/>
              </a:ext>
            </a:extLst>
          </p:cNvPr>
          <p:cNvSpPr/>
          <p:nvPr/>
        </p:nvSpPr>
        <p:spPr>
          <a:xfrm>
            <a:off x="4828603" y="5264700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26" name="Text 8">
            <a:extLst>
              <a:ext uri="{FF2B5EF4-FFF2-40B4-BE49-F238E27FC236}">
                <a16:creationId xmlns:a16="http://schemas.microsoft.com/office/drawing/2014/main" id="{F9C72321-10A2-4D76-7A13-5B3DCA97EDB0}"/>
              </a:ext>
            </a:extLst>
          </p:cNvPr>
          <p:cNvSpPr/>
          <p:nvPr/>
        </p:nvSpPr>
        <p:spPr>
          <a:xfrm>
            <a:off x="4828603" y="6149849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BEA983D6-E6B9-05CA-AD1E-3F946B7AE410}"/>
              </a:ext>
            </a:extLst>
          </p:cNvPr>
          <p:cNvSpPr/>
          <p:nvPr/>
        </p:nvSpPr>
        <p:spPr>
          <a:xfrm>
            <a:off x="5084635" y="6263048"/>
            <a:ext cx="6650164" cy="3058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43447"/>
                </a:solidFill>
              </a:rPr>
              <a:t>Use cases: pre-harvest prevention, post-harvest conservation, maturation management</a:t>
            </a:r>
            <a:endParaRPr lang="en-US" sz="2400" dirty="0"/>
          </a:p>
        </p:txBody>
      </p:sp>
      <p:sp>
        <p:nvSpPr>
          <p:cNvPr id="28" name="Text 10">
            <a:extLst>
              <a:ext uri="{FF2B5EF4-FFF2-40B4-BE49-F238E27FC236}">
                <a16:creationId xmlns:a16="http://schemas.microsoft.com/office/drawing/2014/main" id="{320C44AF-1B0B-9F2C-645D-46E8DD5A65B2}"/>
              </a:ext>
            </a:extLst>
          </p:cNvPr>
          <p:cNvSpPr/>
          <p:nvPr/>
        </p:nvSpPr>
        <p:spPr>
          <a:xfrm>
            <a:off x="4856035" y="6937231"/>
            <a:ext cx="320883" cy="2720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3615D74B-C25B-9BD8-7A19-69A5DAA879E4}"/>
              </a:ext>
            </a:extLst>
          </p:cNvPr>
          <p:cNvSpPr/>
          <p:nvPr/>
        </p:nvSpPr>
        <p:spPr>
          <a:xfrm>
            <a:off x="5084636" y="7119875"/>
            <a:ext cx="5583364" cy="33121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2400" dirty="0">
                <a:solidFill>
                  <a:srgbClr val="243447"/>
                </a:solidFill>
              </a:rPr>
              <a:t>GEN2 route: new specific LEDs, revised Electronics, MMI,  weight </a:t>
            </a:r>
            <a:r>
              <a:rPr lang="en-US" sz="2400" dirty="0" err="1">
                <a:solidFill>
                  <a:srgbClr val="243447"/>
                </a:solidFill>
              </a:rPr>
              <a:t>optimisation</a:t>
            </a:r>
            <a:r>
              <a:rPr lang="en-US" sz="2400" dirty="0">
                <a:solidFill>
                  <a:srgbClr val="243447"/>
                </a:solidFill>
              </a:rPr>
              <a:t>, battery integration</a:t>
            </a:r>
            <a:endParaRPr lang="en-US" sz="2400" dirty="0"/>
          </a:p>
        </p:txBody>
      </p:sp>
      <p:sp>
        <p:nvSpPr>
          <p:cNvPr id="30" name="Text 12">
            <a:extLst>
              <a:ext uri="{FF2B5EF4-FFF2-40B4-BE49-F238E27FC236}">
                <a16:creationId xmlns:a16="http://schemas.microsoft.com/office/drawing/2014/main" id="{B64A1C3C-B44F-A2DE-FDC2-E81EDAB5D8D7}"/>
              </a:ext>
            </a:extLst>
          </p:cNvPr>
          <p:cNvSpPr/>
          <p:nvPr/>
        </p:nvSpPr>
        <p:spPr>
          <a:xfrm>
            <a:off x="12279630" y="427786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006E9F"/>
                </a:solidFill>
              </a:rPr>
              <a:t>Positioning</a:t>
            </a:r>
            <a:endParaRPr lang="en-US" sz="2800" dirty="0"/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BCB8987B-431E-2DD6-EB4D-A6FAEDBA959A}"/>
              </a:ext>
            </a:extLst>
          </p:cNvPr>
          <p:cNvSpPr/>
          <p:nvPr/>
        </p:nvSpPr>
        <p:spPr>
          <a:xfrm>
            <a:off x="12285345" y="5128260"/>
            <a:ext cx="372237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43447"/>
                </a:solidFill>
              </a:rPr>
              <a:t>A field-deployable preventive tool to reduce fresh produce losses and support lower-input production systems.</a:t>
            </a:r>
            <a:endParaRPr lang="en-US" sz="2400" dirty="0"/>
          </a:p>
        </p:txBody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6464A928-7DF4-1AD1-5ED1-DCCD64D090A6}"/>
              </a:ext>
            </a:extLst>
          </p:cNvPr>
          <p:cNvSpPr/>
          <p:nvPr/>
        </p:nvSpPr>
        <p:spPr>
          <a:xfrm>
            <a:off x="12285345" y="6872478"/>
            <a:ext cx="3646170" cy="9768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607080"/>
                </a:solidFill>
              </a:rPr>
              <a:t>Designed for operational use: cleanable, robust, ergonomic and protocol-driven.</a:t>
            </a:r>
            <a:endParaRPr lang="en-US" sz="2000" dirty="0"/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1B7B3217-8175-B9E8-F357-16C5A4195291}"/>
              </a:ext>
            </a:extLst>
          </p:cNvPr>
          <p:cNvSpPr/>
          <p:nvPr/>
        </p:nvSpPr>
        <p:spPr>
          <a:xfrm>
            <a:off x="4856035" y="4431792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35" name="Text 9">
            <a:extLst>
              <a:ext uri="{FF2B5EF4-FFF2-40B4-BE49-F238E27FC236}">
                <a16:creationId xmlns:a16="http://schemas.microsoft.com/office/drawing/2014/main" id="{0AAA78DD-F409-5078-1BFB-64735CEA34BF}"/>
              </a:ext>
            </a:extLst>
          </p:cNvPr>
          <p:cNvSpPr/>
          <p:nvPr/>
        </p:nvSpPr>
        <p:spPr>
          <a:xfrm>
            <a:off x="5092255" y="5406221"/>
            <a:ext cx="5971032" cy="3058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43447"/>
                </a:solidFill>
              </a:rPr>
              <a:t>No heat, no water, mobile treatment at the point of need</a:t>
            </a:r>
            <a:endParaRPr lang="en-US" sz="2400" dirty="0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40B31E7D-637D-4D44-0C98-AF5F3DA02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0" y="291465"/>
            <a:ext cx="3708456" cy="1504631"/>
          </a:xfrm>
          <a:prstGeom prst="rect">
            <a:avLst/>
          </a:prstGeom>
        </p:spPr>
      </p:pic>
      <p:sp>
        <p:nvSpPr>
          <p:cNvPr id="38" name="TextBox 8">
            <a:extLst>
              <a:ext uri="{FF2B5EF4-FFF2-40B4-BE49-F238E27FC236}">
                <a16:creationId xmlns:a16="http://schemas.microsoft.com/office/drawing/2014/main" id="{968756F5-070B-D03D-8317-653E989B2CF5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Asclepios Tech/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Terracor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/IFV </a:t>
            </a:r>
            <a:r>
              <a:rPr lang="en-US" sz="2400" b="1" dirty="0">
                <a:solidFill>
                  <a:srgbClr val="006E9F"/>
                </a:solidFill>
              </a:rPr>
              <a:t>•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Challenges C5-C6</a:t>
            </a:r>
          </a:p>
        </p:txBody>
      </p:sp>
    </p:spTree>
    <p:extLst>
      <p:ext uri="{BB962C8B-B14F-4D97-AF65-F5344CB8AC3E}">
        <p14:creationId xmlns:p14="http://schemas.microsoft.com/office/powerpoint/2010/main" val="56559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76D2E-6F27-A24B-2CF6-2ADB6C44A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DFA25D21-2B47-1510-764D-2890A9E15E3F}"/>
              </a:ext>
            </a:extLst>
          </p:cNvPr>
          <p:cNvSpPr/>
          <p:nvPr/>
        </p:nvSpPr>
        <p:spPr>
          <a:xfrm>
            <a:off x="1280112" y="2754891"/>
            <a:ext cx="14417039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  <a:ea typeface="Arial" pitchFamily="34" charset="-122"/>
                <a:cs typeface="Arial" pitchFamily="34" charset="-120"/>
              </a:rPr>
              <a:t>A large experimental effort across Mediterranean crops</a:t>
            </a:r>
            <a:endParaRPr lang="en-US" sz="4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7F8A7058-7BE1-D28D-5371-7405A388DD0B}"/>
              </a:ext>
            </a:extLst>
          </p:cNvPr>
          <p:cNvSpPr/>
          <p:nvPr/>
        </p:nvSpPr>
        <p:spPr>
          <a:xfrm>
            <a:off x="1307544" y="3504699"/>
            <a:ext cx="13551408" cy="316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607080"/>
                </a:solidFill>
                <a:ea typeface="Arial" pitchFamily="34" charset="-122"/>
                <a:cs typeface="Arial" pitchFamily="34" charset="-120"/>
              </a:rPr>
              <a:t>Achievement report consolidation: broad scope, pragmatic learning, targeted scale-up.</a:t>
            </a:r>
            <a:endParaRPr lang="en-US" sz="2800" dirty="0"/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EFCB32B8-9B62-09C6-EA33-71403A6D6105}"/>
              </a:ext>
            </a:extLst>
          </p:cNvPr>
          <p:cNvSpPr/>
          <p:nvPr/>
        </p:nvSpPr>
        <p:spPr>
          <a:xfrm>
            <a:off x="1360074" y="4356025"/>
            <a:ext cx="192024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</a:rPr>
              <a:t>15</a:t>
            </a:r>
            <a:endParaRPr lang="en-US" sz="48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223E8FD0-4AD6-83BE-A94D-F9B9D7BBE817}"/>
              </a:ext>
            </a:extLst>
          </p:cNvPr>
          <p:cNvSpPr/>
          <p:nvPr/>
        </p:nvSpPr>
        <p:spPr>
          <a:xfrm>
            <a:off x="1331118" y="5045771"/>
            <a:ext cx="2575561" cy="316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crop protocols prepared</a:t>
            </a:r>
            <a:endParaRPr 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ABA8C43-5CBD-583A-D215-BCAF1C410096}"/>
              </a:ext>
            </a:extLst>
          </p:cNvPr>
          <p:cNvSpPr/>
          <p:nvPr/>
        </p:nvSpPr>
        <p:spPr>
          <a:xfrm>
            <a:off x="1331119" y="5381812"/>
            <a:ext cx="2423160" cy="21150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07080"/>
                </a:solidFill>
              </a:rPr>
              <a:t>fruit, vegetable and herb matrices</a:t>
            </a:r>
            <a:endParaRPr lang="en-US" sz="1200" dirty="0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AA782C37-6B88-1F60-9BA2-D64A9681EB06}"/>
              </a:ext>
            </a:extLst>
          </p:cNvPr>
          <p:cNvSpPr/>
          <p:nvPr/>
        </p:nvSpPr>
        <p:spPr>
          <a:xfrm>
            <a:off x="5046629" y="4441760"/>
            <a:ext cx="224028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95C11F"/>
                </a:solidFill>
              </a:rPr>
              <a:t>12</a:t>
            </a:r>
            <a:endParaRPr lang="en-US" sz="48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2396FADE-597E-4932-0870-4AF0429885B5}"/>
              </a:ext>
            </a:extLst>
          </p:cNvPr>
          <p:cNvSpPr/>
          <p:nvPr/>
        </p:nvSpPr>
        <p:spPr>
          <a:xfrm>
            <a:off x="5032555" y="5045771"/>
            <a:ext cx="2874266" cy="28775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matrices analysed or trialled</a:t>
            </a:r>
            <a:endParaRPr lang="en-US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F7FEA88E-6DC0-9E8C-832D-229BED3B16BA}"/>
              </a:ext>
            </a:extLst>
          </p:cNvPr>
          <p:cNvSpPr/>
          <p:nvPr/>
        </p:nvSpPr>
        <p:spPr>
          <a:xfrm>
            <a:off x="5032555" y="5381812"/>
            <a:ext cx="2874266" cy="188723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07080"/>
                </a:solidFill>
              </a:rPr>
              <a:t>including grape, tomato, cucumber and basil</a:t>
            </a:r>
            <a:endParaRPr lang="en-US" sz="12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4D362D9D-0073-8E16-0ADD-3E9F96293145}"/>
              </a:ext>
            </a:extLst>
          </p:cNvPr>
          <p:cNvSpPr/>
          <p:nvPr/>
        </p:nvSpPr>
        <p:spPr>
          <a:xfrm>
            <a:off x="8517588" y="4395804"/>
            <a:ext cx="242316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</a:rPr>
              <a:t>≈900</a:t>
            </a:r>
            <a:endParaRPr lang="en-US" sz="4800" dirty="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C6B87B14-2D28-6BFA-360A-16CC0144495C}"/>
              </a:ext>
            </a:extLst>
          </p:cNvPr>
          <p:cNvSpPr/>
          <p:nvPr/>
        </p:nvSpPr>
        <p:spPr>
          <a:xfrm>
            <a:off x="8508440" y="5045771"/>
            <a:ext cx="2874267" cy="2774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experimental units handled</a:t>
            </a:r>
            <a:endParaRPr lang="en-US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F62AFCB8-7D23-FAAB-427B-5A564D617DEC}"/>
              </a:ext>
            </a:extLst>
          </p:cNvPr>
          <p:cNvSpPr/>
          <p:nvPr/>
        </p:nvSpPr>
        <p:spPr>
          <a:xfrm>
            <a:off x="8515253" y="5381812"/>
            <a:ext cx="2423160" cy="1632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07080"/>
                </a:solidFill>
              </a:rPr>
              <a:t>Terracor + IFV reconstructed effort</a:t>
            </a:r>
            <a:endParaRPr lang="en-US" sz="12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0D720839-2CE6-7BBF-89B3-4E3D437D12E2}"/>
              </a:ext>
            </a:extLst>
          </p:cNvPr>
          <p:cNvSpPr/>
          <p:nvPr/>
        </p:nvSpPr>
        <p:spPr>
          <a:xfrm>
            <a:off x="1360074" y="6286612"/>
            <a:ext cx="2194560" cy="4169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95C11F"/>
                </a:solidFill>
              </a:rPr>
              <a:t>18</a:t>
            </a:r>
            <a:endParaRPr lang="en-US" sz="4800" dirty="0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89A1D2D7-FB61-4282-51A4-0CE4CF37C36D}"/>
              </a:ext>
            </a:extLst>
          </p:cNvPr>
          <p:cNvSpPr/>
          <p:nvPr/>
        </p:nvSpPr>
        <p:spPr>
          <a:xfrm>
            <a:off x="1331118" y="6855420"/>
            <a:ext cx="2804160" cy="286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trial sequences executed</a:t>
            </a:r>
            <a:endParaRPr lang="en-US" dirty="0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28BD16B9-3D4C-3304-5BCF-0FBA13875B5C}"/>
              </a:ext>
            </a:extLst>
          </p:cNvPr>
          <p:cNvSpPr/>
          <p:nvPr/>
        </p:nvSpPr>
        <p:spPr>
          <a:xfrm>
            <a:off x="1331118" y="7212417"/>
            <a:ext cx="2804160" cy="21369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07080"/>
                </a:solidFill>
              </a:rPr>
              <a:t>with observations and photo follow-up</a:t>
            </a:r>
            <a:endParaRPr lang="en-US" sz="120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CC631BCC-E1FE-54C6-F1FC-4A26420385BC}"/>
              </a:ext>
            </a:extLst>
          </p:cNvPr>
          <p:cNvSpPr/>
          <p:nvPr/>
        </p:nvSpPr>
        <p:spPr>
          <a:xfrm>
            <a:off x="5046629" y="6286612"/>
            <a:ext cx="2194560" cy="4169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</a:rPr>
              <a:t>≈500</a:t>
            </a:r>
            <a:endParaRPr lang="en-US" sz="4800" dirty="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495942AE-C55A-9D6F-AC9B-6E69D1CDC307}"/>
              </a:ext>
            </a:extLst>
          </p:cNvPr>
          <p:cNvSpPr/>
          <p:nvPr/>
        </p:nvSpPr>
        <p:spPr>
          <a:xfrm>
            <a:off x="5027579" y="6864910"/>
            <a:ext cx="2194560" cy="286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units directly treated</a:t>
            </a:r>
            <a:endParaRPr lang="en-US" dirty="0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7096CFC3-74C2-9EEE-D562-923C3D7789EE}"/>
              </a:ext>
            </a:extLst>
          </p:cNvPr>
          <p:cNvSpPr/>
          <p:nvPr/>
        </p:nvSpPr>
        <p:spPr>
          <a:xfrm>
            <a:off x="5017673" y="7212417"/>
            <a:ext cx="2194560" cy="1476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07080"/>
                </a:solidFill>
              </a:rPr>
              <a:t>depending on modality compliance</a:t>
            </a:r>
            <a:endParaRPr lang="en-US" sz="120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1F006DAF-E03B-60FE-1FAA-6FDD3AE727BB}"/>
              </a:ext>
            </a:extLst>
          </p:cNvPr>
          <p:cNvSpPr/>
          <p:nvPr/>
        </p:nvSpPr>
        <p:spPr>
          <a:xfrm>
            <a:off x="8517588" y="6286612"/>
            <a:ext cx="2331720" cy="4169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95C11F"/>
                </a:solidFill>
              </a:rPr>
              <a:t>85d</a:t>
            </a:r>
            <a:endParaRPr lang="en-US" sz="4800" dirty="0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7FC181B5-5884-221B-53EB-E042F00BC92E}"/>
              </a:ext>
            </a:extLst>
          </p:cNvPr>
          <p:cNvSpPr/>
          <p:nvPr/>
        </p:nvSpPr>
        <p:spPr>
          <a:xfrm>
            <a:off x="8488632" y="6855420"/>
            <a:ext cx="3258312" cy="21369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maximum post-harvest follow-up</a:t>
            </a:r>
            <a:endParaRPr lang="en-US" dirty="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66DCE05E-6874-C283-0472-B5167B68A1C6}"/>
              </a:ext>
            </a:extLst>
          </p:cNvPr>
          <p:cNvSpPr/>
          <p:nvPr/>
        </p:nvSpPr>
        <p:spPr>
          <a:xfrm>
            <a:off x="8488632" y="7212417"/>
            <a:ext cx="2331720" cy="1476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607080"/>
                </a:solidFill>
              </a:rPr>
              <a:t>grape conservation monitoring</a:t>
            </a:r>
            <a:endParaRPr lang="en-US" sz="1200" dirty="0"/>
          </a:p>
        </p:txBody>
      </p:sp>
      <p:pic>
        <p:nvPicPr>
          <p:cNvPr id="23" name="Image 1" descr="/mnt/data/cesam_assets/tomato_green.png">
            <a:extLst>
              <a:ext uri="{FF2B5EF4-FFF2-40B4-BE49-F238E27FC236}">
                <a16:creationId xmlns:a16="http://schemas.microsoft.com/office/drawing/2014/main" id="{E75B009D-4B6D-7376-A3AC-29995D38A2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99" r="7199"/>
          <a:stretch/>
        </p:blipFill>
        <p:spPr>
          <a:xfrm>
            <a:off x="12271249" y="4077751"/>
            <a:ext cx="1770888" cy="1498444"/>
          </a:xfrm>
          <a:prstGeom prst="rect">
            <a:avLst/>
          </a:prstGeom>
        </p:spPr>
      </p:pic>
      <p:sp>
        <p:nvSpPr>
          <p:cNvPr id="24" name="Shape 21">
            <a:extLst>
              <a:ext uri="{FF2B5EF4-FFF2-40B4-BE49-F238E27FC236}">
                <a16:creationId xmlns:a16="http://schemas.microsoft.com/office/drawing/2014/main" id="{76BD4717-410D-766D-61B8-8CFD133A690D}"/>
              </a:ext>
            </a:extLst>
          </p:cNvPr>
          <p:cNvSpPr/>
          <p:nvPr/>
        </p:nvSpPr>
        <p:spPr>
          <a:xfrm>
            <a:off x="12271249" y="5296814"/>
            <a:ext cx="1770888" cy="279381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22">
            <a:extLst>
              <a:ext uri="{FF2B5EF4-FFF2-40B4-BE49-F238E27FC236}">
                <a16:creationId xmlns:a16="http://schemas.microsoft.com/office/drawing/2014/main" id="{3A171A1C-A197-A582-D6A4-135EBA0CE268}"/>
              </a:ext>
            </a:extLst>
          </p:cNvPr>
          <p:cNvSpPr/>
          <p:nvPr/>
        </p:nvSpPr>
        <p:spPr>
          <a:xfrm>
            <a:off x="12344401" y="5378424"/>
            <a:ext cx="1697736" cy="1463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Tomato</a:t>
            </a:r>
            <a:endParaRPr lang="en-US" sz="1200" dirty="0"/>
          </a:p>
        </p:txBody>
      </p:sp>
      <p:pic>
        <p:nvPicPr>
          <p:cNvPr id="26" name="Image 2" descr="/mnt/data/cesam_assets/cucumber_field.png">
            <a:extLst>
              <a:ext uri="{FF2B5EF4-FFF2-40B4-BE49-F238E27FC236}">
                <a16:creationId xmlns:a16="http://schemas.microsoft.com/office/drawing/2014/main" id="{7A046D16-1F4A-EAB0-6F55-FE8B32E4F5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0" r="3910"/>
          <a:stretch/>
        </p:blipFill>
        <p:spPr>
          <a:xfrm>
            <a:off x="14246350" y="4078383"/>
            <a:ext cx="1837963" cy="1497600"/>
          </a:xfrm>
          <a:prstGeom prst="rect">
            <a:avLst/>
          </a:prstGeom>
        </p:spPr>
      </p:pic>
      <p:sp>
        <p:nvSpPr>
          <p:cNvPr id="27" name="Shape 23">
            <a:extLst>
              <a:ext uri="{FF2B5EF4-FFF2-40B4-BE49-F238E27FC236}">
                <a16:creationId xmlns:a16="http://schemas.microsoft.com/office/drawing/2014/main" id="{CEA13D75-A8EE-B78F-331D-54454BB20D73}"/>
              </a:ext>
            </a:extLst>
          </p:cNvPr>
          <p:cNvSpPr/>
          <p:nvPr/>
        </p:nvSpPr>
        <p:spPr>
          <a:xfrm>
            <a:off x="14246351" y="5277611"/>
            <a:ext cx="1770888" cy="243719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2048A0E4-DE20-1D79-21C7-ED61B32595DB}"/>
              </a:ext>
            </a:extLst>
          </p:cNvPr>
          <p:cNvSpPr/>
          <p:nvPr/>
        </p:nvSpPr>
        <p:spPr>
          <a:xfrm>
            <a:off x="14319503" y="5320163"/>
            <a:ext cx="10881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Cucumber</a:t>
            </a:r>
            <a:endParaRPr lang="en-US" sz="1100" dirty="0"/>
          </a:p>
        </p:txBody>
      </p:sp>
      <p:pic>
        <p:nvPicPr>
          <p:cNvPr id="29" name="Image 3" descr="/mnt/data/cesam_assets/grape_field.jpeg">
            <a:extLst>
              <a:ext uri="{FF2B5EF4-FFF2-40B4-BE49-F238E27FC236}">
                <a16:creationId xmlns:a16="http://schemas.microsoft.com/office/drawing/2014/main" id="{B0E89D41-17CF-5D24-5C6D-EEA34E00DC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523" b="3523"/>
          <a:stretch/>
        </p:blipFill>
        <p:spPr>
          <a:xfrm rot="5400000">
            <a:off x="12773426" y="6058175"/>
            <a:ext cx="2639125" cy="1837962"/>
          </a:xfrm>
          <a:prstGeom prst="rect">
            <a:avLst/>
          </a:prstGeom>
        </p:spPr>
      </p:pic>
      <p:sp>
        <p:nvSpPr>
          <p:cNvPr id="30" name="Shape 25">
            <a:extLst>
              <a:ext uri="{FF2B5EF4-FFF2-40B4-BE49-F238E27FC236}">
                <a16:creationId xmlns:a16="http://schemas.microsoft.com/office/drawing/2014/main" id="{7378E17C-A41D-0AA7-692C-8E0A8888C687}"/>
              </a:ext>
            </a:extLst>
          </p:cNvPr>
          <p:cNvSpPr/>
          <p:nvPr/>
        </p:nvSpPr>
        <p:spPr>
          <a:xfrm>
            <a:off x="13174007" y="7824884"/>
            <a:ext cx="1837963" cy="463144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Text 26">
            <a:extLst>
              <a:ext uri="{FF2B5EF4-FFF2-40B4-BE49-F238E27FC236}">
                <a16:creationId xmlns:a16="http://schemas.microsoft.com/office/drawing/2014/main" id="{839ACE6A-5CE3-5DA0-F6E4-384AF9AF78C1}"/>
              </a:ext>
            </a:extLst>
          </p:cNvPr>
          <p:cNvSpPr/>
          <p:nvPr/>
        </p:nvSpPr>
        <p:spPr>
          <a:xfrm>
            <a:off x="13375795" y="7886699"/>
            <a:ext cx="1636176" cy="3390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</a:rPr>
              <a:t>Grape</a:t>
            </a:r>
            <a:endParaRPr lang="en-US" sz="1200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686E9107-70A2-7848-0EF9-5508EA5599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0" y="291465"/>
            <a:ext cx="3708456" cy="1504631"/>
          </a:xfrm>
          <a:prstGeom prst="rect">
            <a:avLst/>
          </a:prstGeom>
        </p:spPr>
      </p:pic>
      <p:pic>
        <p:nvPicPr>
          <p:cNvPr id="34" name="Image 33" descr="Terracor">
            <a:extLst>
              <a:ext uri="{FF2B5EF4-FFF2-40B4-BE49-F238E27FC236}">
                <a16:creationId xmlns:a16="http://schemas.microsoft.com/office/drawing/2014/main" id="{2B620F03-19D8-8FB9-B063-B070C67A5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7788" y="1878966"/>
            <a:ext cx="3319687" cy="730649"/>
          </a:xfrm>
          <a:prstGeom prst="rect">
            <a:avLst/>
          </a:prstGeom>
        </p:spPr>
      </p:pic>
      <p:pic>
        <p:nvPicPr>
          <p:cNvPr id="35" name="Image 34" descr="Une image contenant capture d’écran, Graphique, Police, Bleu électrique&#10;&#10;Description générée automatiquement">
            <a:extLst>
              <a:ext uri="{FF2B5EF4-FFF2-40B4-BE49-F238E27FC236}">
                <a16:creationId xmlns:a16="http://schemas.microsoft.com/office/drawing/2014/main" id="{786E6C51-288C-AA69-CD72-ED911B8E14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251" y="1864938"/>
            <a:ext cx="1659365" cy="768031"/>
          </a:xfrm>
          <a:prstGeom prst="rect">
            <a:avLst/>
          </a:prstGeom>
        </p:spPr>
      </p:pic>
      <p:sp>
        <p:nvSpPr>
          <p:cNvPr id="37" name="TextBox 8">
            <a:extLst>
              <a:ext uri="{FF2B5EF4-FFF2-40B4-BE49-F238E27FC236}">
                <a16:creationId xmlns:a16="http://schemas.microsoft.com/office/drawing/2014/main" id="{CE1794D6-F9DD-BBF8-5626-7714181ADDC6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Asclepios Tech/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Terracor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/IFV </a:t>
            </a:r>
            <a:r>
              <a:rPr lang="en-US" sz="2400" b="1" dirty="0">
                <a:solidFill>
                  <a:srgbClr val="006E9F"/>
                </a:solidFill>
              </a:rPr>
              <a:t>•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Challenges C5-C6</a:t>
            </a:r>
          </a:p>
        </p:txBody>
      </p:sp>
      <p:sp>
        <p:nvSpPr>
          <p:cNvPr id="38" name="Rounded Rectangle 127">
            <a:extLst>
              <a:ext uri="{FF2B5EF4-FFF2-40B4-BE49-F238E27FC236}">
                <a16:creationId xmlns:a16="http://schemas.microsoft.com/office/drawing/2014/main" id="{AAB393DD-8537-7DF5-064D-16C82B0650F4}"/>
              </a:ext>
            </a:extLst>
          </p:cNvPr>
          <p:cNvSpPr/>
          <p:nvPr/>
        </p:nvSpPr>
        <p:spPr>
          <a:xfrm>
            <a:off x="650315" y="8335523"/>
            <a:ext cx="15504085" cy="599570"/>
          </a:xfrm>
          <a:prstGeom prst="roundRect">
            <a:avLst/>
          </a:prstGeom>
          <a:solidFill>
            <a:srgbClr val="003366"/>
          </a:solidFill>
          <a:ln w="1016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39" name="TextBox 128">
            <a:extLst>
              <a:ext uri="{FF2B5EF4-FFF2-40B4-BE49-F238E27FC236}">
                <a16:creationId xmlns:a16="http://schemas.microsoft.com/office/drawing/2014/main" id="{B7D7C1E8-45E7-DD33-D9A2-B2A1C5676FC0}"/>
              </a:ext>
            </a:extLst>
          </p:cNvPr>
          <p:cNvSpPr txBox="1"/>
          <p:nvPr/>
        </p:nvSpPr>
        <p:spPr>
          <a:xfrm>
            <a:off x="814907" y="8499886"/>
            <a:ext cx="14044046" cy="332399"/>
          </a:xfrm>
          <a:prstGeom prst="rect">
            <a:avLst/>
          </a:prstGeom>
          <a:noFill/>
        </p:spPr>
        <p:txBody>
          <a:bodyPr wrap="square" lIns="30480" tIns="12192" rIns="30480" bIns="12192" anchor="t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Core outcome: credible use-case </a:t>
            </a:r>
            <a:r>
              <a:rPr lang="en-US" sz="2000" b="1" dirty="0" err="1">
                <a:solidFill>
                  <a:srgbClr val="FFFFFF"/>
                </a:solidFill>
              </a:rPr>
              <a:t>prioritisation</a:t>
            </a:r>
            <a:r>
              <a:rPr lang="en-US" sz="2000" b="1" dirty="0">
                <a:solidFill>
                  <a:srgbClr val="FFFFFF"/>
                </a:solidFill>
              </a:rPr>
              <a:t> rather than premature universal claims.</a:t>
            </a:r>
          </a:p>
        </p:txBody>
      </p:sp>
    </p:spTree>
    <p:extLst>
      <p:ext uri="{BB962C8B-B14F-4D97-AF65-F5344CB8AC3E}">
        <p14:creationId xmlns:p14="http://schemas.microsoft.com/office/powerpoint/2010/main" val="372970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55B50B8F-EABF-81B3-E582-9FD2063ED4B1}"/>
              </a:ext>
            </a:extLst>
          </p:cNvPr>
          <p:cNvSpPr/>
          <p:nvPr/>
        </p:nvSpPr>
        <p:spPr>
          <a:xfrm>
            <a:off x="624840" y="2972683"/>
            <a:ext cx="15300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  <a:ea typeface="Arial" pitchFamily="34" charset="-122"/>
                <a:cs typeface="Arial" pitchFamily="34" charset="-120"/>
              </a:rPr>
              <a:t>Three use cases deserve immediate controlled confirmation</a:t>
            </a:r>
            <a:endParaRPr lang="en-US" sz="4800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8AA4E21E-2E3C-6FAB-1E37-CC71E9B58FF4}"/>
              </a:ext>
            </a:extLst>
          </p:cNvPr>
          <p:cNvSpPr/>
          <p:nvPr/>
        </p:nvSpPr>
        <p:spPr>
          <a:xfrm>
            <a:off x="762000" y="3714309"/>
            <a:ext cx="147645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607080"/>
                </a:solidFill>
                <a:ea typeface="Arial" pitchFamily="34" charset="-122"/>
                <a:cs typeface="Arial" pitchFamily="34" charset="-120"/>
              </a:rPr>
              <a:t>The strongest signals point to maturation management, preservation and crop-safety windows.</a:t>
            </a:r>
            <a:endParaRPr lang="en-US" sz="2800" dirty="0"/>
          </a:p>
        </p:txBody>
      </p:sp>
      <p:pic>
        <p:nvPicPr>
          <p:cNvPr id="4" name="Image 1" descr="/mnt/data/cesam_assets/tomato_green.png">
            <a:extLst>
              <a:ext uri="{FF2B5EF4-FFF2-40B4-BE49-F238E27FC236}">
                <a16:creationId xmlns:a16="http://schemas.microsoft.com/office/drawing/2014/main" id="{489E110B-919D-C0CE-5D2A-7AD8FA2C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02" b="2102"/>
          <a:stretch/>
        </p:blipFill>
        <p:spPr>
          <a:xfrm>
            <a:off x="1120140" y="4632474"/>
            <a:ext cx="2240280" cy="155448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76A71734-1F67-7BC1-82C0-3B2FF41524E0}"/>
              </a:ext>
            </a:extLst>
          </p:cNvPr>
          <p:cNvSpPr/>
          <p:nvPr/>
        </p:nvSpPr>
        <p:spPr>
          <a:xfrm>
            <a:off x="1120140" y="5930922"/>
            <a:ext cx="2240280" cy="256032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5D206BB-AF4D-2787-B6C5-172FAB20EBD2}"/>
              </a:ext>
            </a:extLst>
          </p:cNvPr>
          <p:cNvSpPr/>
          <p:nvPr/>
        </p:nvSpPr>
        <p:spPr>
          <a:xfrm>
            <a:off x="1193292" y="5985786"/>
            <a:ext cx="2093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</a:rPr>
              <a:t>Tomato: mature green stage</a:t>
            </a:r>
            <a:endParaRPr lang="en-US" sz="750" dirty="0"/>
          </a:p>
        </p:txBody>
      </p:sp>
      <p:pic>
        <p:nvPicPr>
          <p:cNvPr id="7" name="Image 3" descr="/mnt/data/cesam_assets/cucumber_field.png">
            <a:extLst>
              <a:ext uri="{FF2B5EF4-FFF2-40B4-BE49-F238E27FC236}">
                <a16:creationId xmlns:a16="http://schemas.microsoft.com/office/drawing/2014/main" id="{CE03AC4E-BCE3-1B6B-2A28-0A1116980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0" r="1400"/>
          <a:stretch/>
        </p:blipFill>
        <p:spPr>
          <a:xfrm>
            <a:off x="4930907" y="4632474"/>
            <a:ext cx="2011680" cy="1554480"/>
          </a:xfrm>
          <a:prstGeom prst="rect">
            <a:avLst/>
          </a:prstGeom>
        </p:spPr>
      </p:pic>
      <p:sp>
        <p:nvSpPr>
          <p:cNvPr id="8" name="Shape 7">
            <a:extLst>
              <a:ext uri="{FF2B5EF4-FFF2-40B4-BE49-F238E27FC236}">
                <a16:creationId xmlns:a16="http://schemas.microsoft.com/office/drawing/2014/main" id="{2CE48924-7C6C-3E51-6C4F-1FDF090365F9}"/>
              </a:ext>
            </a:extLst>
          </p:cNvPr>
          <p:cNvSpPr/>
          <p:nvPr/>
        </p:nvSpPr>
        <p:spPr>
          <a:xfrm>
            <a:off x="4930907" y="5930922"/>
            <a:ext cx="2011680" cy="256032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F5EAFA5A-FBD3-8C1D-E55B-2B7E3F30D78D}"/>
              </a:ext>
            </a:extLst>
          </p:cNvPr>
          <p:cNvSpPr/>
          <p:nvPr/>
        </p:nvSpPr>
        <p:spPr>
          <a:xfrm>
            <a:off x="5004059" y="5985786"/>
            <a:ext cx="18653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</a:rPr>
              <a:t>Cucumber: field application</a:t>
            </a:r>
            <a:endParaRPr lang="en-US" sz="750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9C047CB0-9688-0366-5E2F-D067E063E1C4}"/>
              </a:ext>
            </a:extLst>
          </p:cNvPr>
          <p:cNvSpPr/>
          <p:nvPr/>
        </p:nvSpPr>
        <p:spPr>
          <a:xfrm>
            <a:off x="1120140" y="6497850"/>
            <a:ext cx="2103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06E9F"/>
                </a:solidFill>
              </a:rPr>
              <a:t>Tomato</a:t>
            </a:r>
            <a:endParaRPr lang="en-US" sz="2400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2C257212-EC4C-16F1-EEBC-CCFC5583D7D1}"/>
              </a:ext>
            </a:extLst>
          </p:cNvPr>
          <p:cNvSpPr/>
          <p:nvPr/>
        </p:nvSpPr>
        <p:spPr>
          <a:xfrm>
            <a:off x="1104900" y="7234749"/>
            <a:ext cx="2331720" cy="86531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b="1" dirty="0">
                <a:solidFill>
                  <a:srgbClr val="243447"/>
                </a:solidFill>
              </a:rPr>
              <a:t>3-day ripening delay </a:t>
            </a:r>
          </a:p>
          <a:p>
            <a:r>
              <a:rPr lang="en-US" sz="1600" b="1" dirty="0">
                <a:solidFill>
                  <a:srgbClr val="243447"/>
                </a:solidFill>
              </a:rPr>
              <a:t>with 37s treatment</a:t>
            </a:r>
            <a:endParaRPr lang="en-US" sz="1600" dirty="0">
              <a:solidFill>
                <a:srgbClr val="243447"/>
              </a:solidFill>
            </a:endParaRPr>
          </a:p>
          <a:p>
            <a:r>
              <a:rPr lang="en-US" sz="1600" dirty="0">
                <a:solidFill>
                  <a:srgbClr val="243447"/>
                </a:solidFill>
              </a:rPr>
              <a:t>Repeated trend of delayed ripening when applied at the mature green stage.</a:t>
            </a:r>
            <a:endParaRPr lang="en-US" sz="1600" b="1" dirty="0"/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A35D0C9C-23D6-8BFA-2665-3B4E68961BC0}"/>
              </a:ext>
            </a:extLst>
          </p:cNvPr>
          <p:cNvSpPr/>
          <p:nvPr/>
        </p:nvSpPr>
        <p:spPr>
          <a:xfrm>
            <a:off x="4953767" y="6497850"/>
            <a:ext cx="2103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06E9F"/>
                </a:solidFill>
              </a:rPr>
              <a:t>Cucumber</a:t>
            </a:r>
            <a:endParaRPr lang="en-US" sz="2400" dirty="0"/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3D50B58A-DBDA-D307-7C14-7FF6F78D5837}"/>
              </a:ext>
            </a:extLst>
          </p:cNvPr>
          <p:cNvSpPr/>
          <p:nvPr/>
        </p:nvSpPr>
        <p:spPr>
          <a:xfrm>
            <a:off x="4915667" y="7336297"/>
            <a:ext cx="2080260" cy="69494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b="1" dirty="0">
                <a:solidFill>
                  <a:srgbClr val="243447"/>
                </a:solidFill>
              </a:rPr>
              <a:t>Improved preservation </a:t>
            </a:r>
          </a:p>
          <a:p>
            <a:r>
              <a:rPr lang="en-US" sz="1600" b="1" dirty="0">
                <a:solidFill>
                  <a:srgbClr val="243447"/>
                </a:solidFill>
              </a:rPr>
              <a:t>with 5s treatment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243447"/>
                </a:solidFill>
              </a:rPr>
              <a:t>Final control fully rotten while one 5s cucumber remained unaffected.</a:t>
            </a:r>
            <a:endParaRPr lang="en-US" sz="1600" dirty="0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E7B3E11A-6AC2-1C1C-0913-4E1CD099FE42}"/>
              </a:ext>
            </a:extLst>
          </p:cNvPr>
          <p:cNvSpPr/>
          <p:nvPr/>
        </p:nvSpPr>
        <p:spPr>
          <a:xfrm>
            <a:off x="8459734" y="6513090"/>
            <a:ext cx="21031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006E9F"/>
                </a:solidFill>
              </a:rPr>
              <a:t>Basil</a:t>
            </a:r>
            <a:endParaRPr lang="en-US" sz="2400" dirty="0"/>
          </a:p>
        </p:txBody>
      </p:sp>
      <p:sp>
        <p:nvSpPr>
          <p:cNvPr id="15" name="Text 14">
            <a:extLst>
              <a:ext uri="{FF2B5EF4-FFF2-40B4-BE49-F238E27FC236}">
                <a16:creationId xmlns:a16="http://schemas.microsoft.com/office/drawing/2014/main" id="{5018A207-43A6-D9B2-362E-823CEB26664C}"/>
              </a:ext>
            </a:extLst>
          </p:cNvPr>
          <p:cNvSpPr/>
          <p:nvPr/>
        </p:nvSpPr>
        <p:spPr>
          <a:xfrm>
            <a:off x="8490214" y="7249990"/>
            <a:ext cx="2148840" cy="86531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1600" b="1" dirty="0">
                <a:solidFill>
                  <a:srgbClr val="243447"/>
                </a:solidFill>
              </a:rPr>
              <a:t>No disease development </a:t>
            </a:r>
          </a:p>
          <a:p>
            <a:r>
              <a:rPr lang="en-US" sz="1600" b="1" dirty="0">
                <a:solidFill>
                  <a:srgbClr val="243447"/>
                </a:solidFill>
              </a:rPr>
              <a:t>with 2s treatment</a:t>
            </a:r>
          </a:p>
          <a:p>
            <a:r>
              <a:rPr lang="en-US" sz="1600" dirty="0">
                <a:solidFill>
                  <a:srgbClr val="243447"/>
                </a:solidFill>
              </a:rPr>
              <a:t>Low-dose treatment caused no visible damage on fragile basil leaves.</a:t>
            </a:r>
            <a:endParaRPr lang="en-US" sz="1600" dirty="0"/>
          </a:p>
        </p:txBody>
      </p:sp>
      <p:sp>
        <p:nvSpPr>
          <p:cNvPr id="16" name="Text 15">
            <a:extLst>
              <a:ext uri="{FF2B5EF4-FFF2-40B4-BE49-F238E27FC236}">
                <a16:creationId xmlns:a16="http://schemas.microsoft.com/office/drawing/2014/main" id="{BBD21E48-C089-B6A3-D8DB-0E7DE03CA569}"/>
              </a:ext>
            </a:extLst>
          </p:cNvPr>
          <p:cNvSpPr/>
          <p:nvPr/>
        </p:nvSpPr>
        <p:spPr>
          <a:xfrm>
            <a:off x="11734800" y="4627269"/>
            <a:ext cx="2286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95C11F"/>
                </a:solidFill>
              </a:rPr>
              <a:t>Priority pilots</a:t>
            </a:r>
            <a:endParaRPr lang="en-US" sz="2400" dirty="0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7D880594-2C7D-8E77-8A4F-31963DF347A9}"/>
              </a:ext>
            </a:extLst>
          </p:cNvPr>
          <p:cNvSpPr/>
          <p:nvPr/>
        </p:nvSpPr>
        <p:spPr>
          <a:xfrm>
            <a:off x="11734800" y="5004330"/>
            <a:ext cx="4191000" cy="95097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43447"/>
                </a:solidFill>
              </a:rPr>
              <a:t>1. Tomato ripening delay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243447"/>
                </a:solidFill>
              </a:rPr>
              <a:t>2. Cucumber storage life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243447"/>
                </a:solidFill>
              </a:rPr>
              <a:t>3. Basil </a:t>
            </a:r>
            <a:r>
              <a:rPr lang="en-US" sz="2400" b="1" dirty="0" err="1">
                <a:solidFill>
                  <a:srgbClr val="243447"/>
                </a:solidFill>
              </a:rPr>
              <a:t>safety+disease</a:t>
            </a:r>
            <a:r>
              <a:rPr lang="en-US" sz="2400" b="1" dirty="0">
                <a:solidFill>
                  <a:srgbClr val="243447"/>
                </a:solidFill>
              </a:rPr>
              <a:t> challenge</a:t>
            </a:r>
            <a:endParaRPr lang="en-US" sz="2400" dirty="0"/>
          </a:p>
        </p:txBody>
      </p:sp>
      <p:pic>
        <p:nvPicPr>
          <p:cNvPr id="18" name="Image 3">
            <a:extLst>
              <a:ext uri="{FF2B5EF4-FFF2-40B4-BE49-F238E27FC236}">
                <a16:creationId xmlns:a16="http://schemas.microsoft.com/office/drawing/2014/main" id="{527A74DA-45E5-7EBA-DF52-9363367348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81" r="14181"/>
          <a:stretch/>
        </p:blipFill>
        <p:spPr>
          <a:xfrm>
            <a:off x="8505454" y="4647714"/>
            <a:ext cx="2011680" cy="1554480"/>
          </a:xfrm>
          <a:prstGeom prst="rect">
            <a:avLst/>
          </a:prstGeom>
        </p:spPr>
      </p:pic>
      <p:sp>
        <p:nvSpPr>
          <p:cNvPr id="19" name="Shape 7">
            <a:extLst>
              <a:ext uri="{FF2B5EF4-FFF2-40B4-BE49-F238E27FC236}">
                <a16:creationId xmlns:a16="http://schemas.microsoft.com/office/drawing/2014/main" id="{AE2B2BD7-01F0-268E-A5F5-39D18B7DA218}"/>
              </a:ext>
            </a:extLst>
          </p:cNvPr>
          <p:cNvSpPr/>
          <p:nvPr/>
        </p:nvSpPr>
        <p:spPr>
          <a:xfrm>
            <a:off x="8505454" y="5946162"/>
            <a:ext cx="2011680" cy="256032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C82A63BB-4A4A-235D-CEB4-5C9D5EB2A934}"/>
              </a:ext>
            </a:extLst>
          </p:cNvPr>
          <p:cNvSpPr/>
          <p:nvPr/>
        </p:nvSpPr>
        <p:spPr>
          <a:xfrm>
            <a:off x="8578606" y="6001026"/>
            <a:ext cx="18653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b="1" dirty="0">
                <a:solidFill>
                  <a:srgbClr val="FFFFFF"/>
                </a:solidFill>
              </a:rPr>
              <a:t>Basil: Day 15 : 03/10 – Treated 2s</a:t>
            </a:r>
            <a:endParaRPr lang="en-US" sz="75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3A04290E-6BEF-2B3B-36DF-EE6D6332DD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0" y="291465"/>
            <a:ext cx="3708456" cy="1504631"/>
          </a:xfrm>
          <a:prstGeom prst="rect">
            <a:avLst/>
          </a:prstGeom>
        </p:spPr>
      </p:pic>
      <p:sp>
        <p:nvSpPr>
          <p:cNvPr id="25" name="TextBox 8">
            <a:extLst>
              <a:ext uri="{FF2B5EF4-FFF2-40B4-BE49-F238E27FC236}">
                <a16:creationId xmlns:a16="http://schemas.microsoft.com/office/drawing/2014/main" id="{F6EDAC41-7565-5F1D-AF6C-31AA3EDC107B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Asclepios Tech/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Terracor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/IFV </a:t>
            </a:r>
            <a:r>
              <a:rPr lang="en-US" sz="2400" b="1" dirty="0">
                <a:solidFill>
                  <a:srgbClr val="006E9F"/>
                </a:solidFill>
              </a:rPr>
              <a:t>•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Challenges C5-C6</a:t>
            </a:r>
          </a:p>
        </p:txBody>
      </p:sp>
      <p:pic>
        <p:nvPicPr>
          <p:cNvPr id="26" name="Image 25" descr="Terracor">
            <a:extLst>
              <a:ext uri="{FF2B5EF4-FFF2-40B4-BE49-F238E27FC236}">
                <a16:creationId xmlns:a16="http://schemas.microsoft.com/office/drawing/2014/main" id="{24CAA6D1-CA83-0BEF-3971-263729F15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7788" y="1878966"/>
            <a:ext cx="3319687" cy="73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1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2E83A52C-376A-DC95-E165-6517E6D02414}"/>
              </a:ext>
            </a:extLst>
          </p:cNvPr>
          <p:cNvSpPr/>
          <p:nvPr/>
        </p:nvSpPr>
        <p:spPr>
          <a:xfrm>
            <a:off x="838200" y="2729115"/>
            <a:ext cx="1581789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  <a:ea typeface="Arial" pitchFamily="34" charset="-122"/>
                <a:cs typeface="Arial" pitchFamily="34" charset="-120"/>
              </a:rPr>
              <a:t>AT1 and AT4 reduced botrytis pressure on the D2 grape lot</a:t>
            </a:r>
            <a:endParaRPr lang="en-US" sz="4800" dirty="0"/>
          </a:p>
        </p:txBody>
      </p:sp>
      <p:sp>
        <p:nvSpPr>
          <p:cNvPr id="3" name="Text 2">
            <a:extLst>
              <a:ext uri="{FF2B5EF4-FFF2-40B4-BE49-F238E27FC236}">
                <a16:creationId xmlns:a16="http://schemas.microsoft.com/office/drawing/2014/main" id="{79801BE4-13EF-2C05-9407-3EB2B88B32B2}"/>
              </a:ext>
            </a:extLst>
          </p:cNvPr>
          <p:cNvSpPr/>
          <p:nvPr/>
        </p:nvSpPr>
        <p:spPr>
          <a:xfrm>
            <a:off x="533400" y="3354144"/>
            <a:ext cx="15544799" cy="370481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607080"/>
                </a:solidFill>
                <a:ea typeface="Arial" pitchFamily="34" charset="-122"/>
                <a:cs typeface="Arial" pitchFamily="34" charset="-120"/>
              </a:rPr>
              <a:t>Lot harvested on 25/09/2025 • strongest signal observed during conservation under high botrytis pressure.</a:t>
            </a:r>
            <a:endParaRPr lang="en-US" sz="2800" dirty="0"/>
          </a:p>
        </p:txBody>
      </p:sp>
      <p:graphicFrame>
        <p:nvGraphicFramePr>
          <p:cNvPr id="4" name="Chart 0">
            <a:extLst>
              <a:ext uri="{FF2B5EF4-FFF2-40B4-BE49-F238E27FC236}">
                <a16:creationId xmlns:a16="http://schemas.microsoft.com/office/drawing/2014/main" id="{439B650F-0065-4223-9FE4-9CCCCB27A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670089"/>
              </p:ext>
            </p:extLst>
          </p:nvPr>
        </p:nvGraphicFramePr>
        <p:xfrm>
          <a:off x="1028700" y="4125502"/>
          <a:ext cx="7382256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 1" descr="/mnt/data/cesam_assets/grape_control.jpeg">
            <a:extLst>
              <a:ext uri="{FF2B5EF4-FFF2-40B4-BE49-F238E27FC236}">
                <a16:creationId xmlns:a16="http://schemas.microsoft.com/office/drawing/2014/main" id="{9AE50A0D-E14F-CA3B-CB02-392E0FF0F65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98" r="3298"/>
          <a:stretch/>
        </p:blipFill>
        <p:spPr>
          <a:xfrm>
            <a:off x="9725869" y="3927370"/>
            <a:ext cx="2448141" cy="1748672"/>
          </a:xfrm>
          <a:prstGeom prst="rect">
            <a:avLst/>
          </a:prstGeom>
        </p:spPr>
      </p:pic>
      <p:pic>
        <p:nvPicPr>
          <p:cNvPr id="6" name="Image 2" descr="/mnt/data/cesam_assets/grape_at4.jpeg">
            <a:extLst>
              <a:ext uri="{FF2B5EF4-FFF2-40B4-BE49-F238E27FC236}">
                <a16:creationId xmlns:a16="http://schemas.microsoft.com/office/drawing/2014/main" id="{2E53085F-E7D7-821E-DF8B-7C247F4B4C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509" r="3509"/>
          <a:stretch/>
        </p:blipFill>
        <p:spPr>
          <a:xfrm>
            <a:off x="13165722" y="3923557"/>
            <a:ext cx="2448141" cy="1748672"/>
          </a:xfrm>
          <a:prstGeom prst="rect">
            <a:avLst/>
          </a:prstGeom>
        </p:spPr>
      </p:pic>
      <p:sp>
        <p:nvSpPr>
          <p:cNvPr id="7" name="Text 7">
            <a:extLst>
              <a:ext uri="{FF2B5EF4-FFF2-40B4-BE49-F238E27FC236}">
                <a16:creationId xmlns:a16="http://schemas.microsoft.com/office/drawing/2014/main" id="{9E774787-56E5-A429-D090-DD07D5430C11}"/>
              </a:ext>
            </a:extLst>
          </p:cNvPr>
          <p:cNvSpPr/>
          <p:nvPr/>
        </p:nvSpPr>
        <p:spPr>
          <a:xfrm>
            <a:off x="10243369" y="5738527"/>
            <a:ext cx="2011680" cy="4169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95C11F"/>
                </a:solidFill>
              </a:rPr>
              <a:t>40–85%</a:t>
            </a:r>
            <a:endParaRPr lang="en-US" sz="3600" dirty="0"/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618942AE-9853-B68D-17AA-08034FF0EE9A}"/>
              </a:ext>
            </a:extLst>
          </p:cNvPr>
          <p:cNvSpPr/>
          <p:nvPr/>
        </p:nvSpPr>
        <p:spPr>
          <a:xfrm>
            <a:off x="9895786" y="6277602"/>
            <a:ext cx="2667000" cy="28666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relative botrytis reduction</a:t>
            </a:r>
            <a:endParaRPr lang="en-US" dirty="0"/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1000EC63-95BE-1A33-16A4-AD20F14CE669}"/>
              </a:ext>
            </a:extLst>
          </p:cNvPr>
          <p:cNvSpPr/>
          <p:nvPr/>
        </p:nvSpPr>
        <p:spPr>
          <a:xfrm>
            <a:off x="9889691" y="6605311"/>
            <a:ext cx="2444494" cy="2456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607080"/>
                </a:solidFill>
              </a:rPr>
              <a:t>AT1/AT4 vs control on key dates</a:t>
            </a:r>
            <a:endParaRPr lang="en-US" sz="1400" dirty="0"/>
          </a:p>
        </p:txBody>
      </p:sp>
      <p:sp>
        <p:nvSpPr>
          <p:cNvPr id="10" name="Text 10">
            <a:extLst>
              <a:ext uri="{FF2B5EF4-FFF2-40B4-BE49-F238E27FC236}">
                <a16:creationId xmlns:a16="http://schemas.microsoft.com/office/drawing/2014/main" id="{60A74922-ABA7-52D5-7609-68737F5AE4F6}"/>
              </a:ext>
            </a:extLst>
          </p:cNvPr>
          <p:cNvSpPr/>
          <p:nvPr/>
        </p:nvSpPr>
        <p:spPr>
          <a:xfrm>
            <a:off x="13911822" y="5734714"/>
            <a:ext cx="1737360" cy="41696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95C11F"/>
                </a:solidFill>
              </a:rPr>
              <a:t>85%</a:t>
            </a:r>
            <a:endParaRPr lang="en-US" sz="3600" dirty="0"/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7EB6B62D-F588-D8C9-41B9-E25D27AD0F38}"/>
              </a:ext>
            </a:extLst>
          </p:cNvPr>
          <p:cNvSpPr/>
          <p:nvPr/>
        </p:nvSpPr>
        <p:spPr>
          <a:xfrm>
            <a:off x="13262001" y="6229521"/>
            <a:ext cx="3120999" cy="330465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maximum observed reduction</a:t>
            </a:r>
            <a:endParaRPr lang="en-US" dirty="0"/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3A83D12A-AB01-C45A-A3BE-1EBBAD02660C}"/>
              </a:ext>
            </a:extLst>
          </p:cNvPr>
          <p:cNvSpPr/>
          <p:nvPr/>
        </p:nvSpPr>
        <p:spPr>
          <a:xfrm>
            <a:off x="13303579" y="6645877"/>
            <a:ext cx="1737360" cy="14767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607080"/>
                </a:solidFill>
              </a:rPr>
              <a:t>AT4 on 05 Nov</a:t>
            </a:r>
            <a:endParaRPr lang="en-US" sz="1400" dirty="0"/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76CCD138-799B-633B-6339-7F2CA74D74CB}"/>
              </a:ext>
            </a:extLst>
          </p:cNvPr>
          <p:cNvSpPr/>
          <p:nvPr/>
        </p:nvSpPr>
        <p:spPr>
          <a:xfrm>
            <a:off x="9542459" y="7702411"/>
            <a:ext cx="752224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43447"/>
                </a:solidFill>
              </a:rPr>
              <a:t>Commercial window signal: </a:t>
            </a:r>
            <a:r>
              <a:rPr lang="en-US" sz="2000" dirty="0">
                <a:solidFill>
                  <a:srgbClr val="243447"/>
                </a:solidFill>
              </a:rPr>
              <a:t>AT4 remained below full non-commercialisation after 50 days, while TEM, AT2 and AT3 reached 100% &gt;10% waste earlier.</a:t>
            </a:r>
            <a:endParaRPr lang="en-US" sz="2400" b="1" dirty="0">
              <a:solidFill>
                <a:srgbClr val="243447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243447"/>
                </a:solidFill>
              </a:rPr>
              <a:t>Operational signal : </a:t>
            </a:r>
            <a:r>
              <a:rPr lang="en-US" sz="2000" dirty="0">
                <a:solidFill>
                  <a:srgbClr val="243447"/>
                </a:solidFill>
              </a:rPr>
              <a:t>AT1 is 5 time more efficient in manpower /AT4</a:t>
            </a:r>
          </a:p>
          <a:p>
            <a:pPr marL="0" indent="0">
              <a:buNone/>
            </a:pPr>
            <a:r>
              <a:rPr lang="en-US" sz="2400" b="1" dirty="0"/>
              <a:t>Next step : Boxistick</a:t>
            </a:r>
            <a:r>
              <a:rPr lang="en-US" sz="2400" b="1" baseline="30000"/>
              <a:t>® </a:t>
            </a:r>
            <a:r>
              <a:rPr lang="en-US" sz="2400" b="1"/>
              <a:t>Gen </a:t>
            </a:r>
            <a:r>
              <a:rPr lang="en-US" sz="2400" b="1" dirty="0"/>
              <a:t>2 is </a:t>
            </a:r>
            <a:r>
              <a:rPr lang="en-US" sz="2400" b="1" dirty="0">
                <a:solidFill>
                  <a:srgbClr val="92D050"/>
                </a:solidFill>
              </a:rPr>
              <a:t>6 time more efficient</a:t>
            </a:r>
            <a:r>
              <a:rPr lang="en-US" sz="2400" dirty="0">
                <a:solidFill>
                  <a:srgbClr val="243447"/>
                </a:solidFill>
              </a:rPr>
              <a:t>.</a:t>
            </a:r>
            <a:endParaRPr lang="en-US" sz="2400" dirty="0"/>
          </a:p>
        </p:txBody>
      </p:sp>
      <p:pic>
        <p:nvPicPr>
          <p:cNvPr id="14" name="Image 13" descr="Une image contenant plein air, plante, arbre, herbe&#10;&#10;Description générée automatiquement">
            <a:extLst>
              <a:ext uri="{FF2B5EF4-FFF2-40B4-BE49-F238E27FC236}">
                <a16:creationId xmlns:a16="http://schemas.microsoft.com/office/drawing/2014/main" id="{2510CFF5-388D-DC43-AB4E-86AA0B0BC9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56" y="4269721"/>
            <a:ext cx="3206852" cy="20167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E2F3376-C602-74A5-BB78-A4494B1C78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0" y="291465"/>
            <a:ext cx="3708456" cy="1504631"/>
          </a:xfrm>
          <a:prstGeom prst="rect">
            <a:avLst/>
          </a:prstGeom>
        </p:spPr>
      </p:pic>
      <p:sp>
        <p:nvSpPr>
          <p:cNvPr id="17" name="Shape 3">
            <a:extLst>
              <a:ext uri="{FF2B5EF4-FFF2-40B4-BE49-F238E27FC236}">
                <a16:creationId xmlns:a16="http://schemas.microsoft.com/office/drawing/2014/main" id="{7C6BB5D0-1A7F-A4CC-7CB2-B06BA3A3465A}"/>
              </a:ext>
            </a:extLst>
          </p:cNvPr>
          <p:cNvSpPr/>
          <p:nvPr/>
        </p:nvSpPr>
        <p:spPr>
          <a:xfrm>
            <a:off x="9725869" y="5339204"/>
            <a:ext cx="2448141" cy="329135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1D2546A3-BD68-FC15-753A-88D0037C7234}"/>
              </a:ext>
            </a:extLst>
          </p:cNvPr>
          <p:cNvSpPr/>
          <p:nvPr/>
        </p:nvSpPr>
        <p:spPr>
          <a:xfrm>
            <a:off x="9799021" y="5373274"/>
            <a:ext cx="1397773" cy="223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Control</a:t>
            </a:r>
            <a:endParaRPr lang="en-US" sz="1100" dirty="0"/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1F7E64D8-C940-6643-9766-201DBA452D4E}"/>
              </a:ext>
            </a:extLst>
          </p:cNvPr>
          <p:cNvSpPr/>
          <p:nvPr/>
        </p:nvSpPr>
        <p:spPr>
          <a:xfrm>
            <a:off x="13371430" y="5239422"/>
            <a:ext cx="2242434" cy="429301"/>
          </a:xfrm>
          <a:prstGeom prst="rect">
            <a:avLst/>
          </a:prstGeom>
          <a:solidFill>
            <a:srgbClr val="000000">
              <a:alpha val="60000"/>
            </a:srgbClr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6">
            <a:extLst>
              <a:ext uri="{FF2B5EF4-FFF2-40B4-BE49-F238E27FC236}">
                <a16:creationId xmlns:a16="http://schemas.microsoft.com/office/drawing/2014/main" id="{6B33FE28-3E44-F17A-791E-092F6DAC18D1}"/>
              </a:ext>
            </a:extLst>
          </p:cNvPr>
          <p:cNvSpPr/>
          <p:nvPr/>
        </p:nvSpPr>
        <p:spPr>
          <a:xfrm>
            <a:off x="13246761" y="5341173"/>
            <a:ext cx="1397773" cy="2238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FFFFF"/>
                </a:solidFill>
              </a:rPr>
              <a:t>AT4</a:t>
            </a:r>
            <a:endParaRPr lang="en-US" sz="11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4AAE1B9-E0AA-070C-DBFF-475657510A79}"/>
              </a:ext>
            </a:extLst>
          </p:cNvPr>
          <p:cNvSpPr txBox="1"/>
          <p:nvPr/>
        </p:nvSpPr>
        <p:spPr>
          <a:xfrm>
            <a:off x="1439777" y="6265767"/>
            <a:ext cx="16740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Pascal </a:t>
            </a:r>
            <a:r>
              <a:rPr lang="fr-FR" sz="12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Pelissou</a:t>
            </a:r>
            <a:endParaRPr lang="fr-FR" sz="1200" dirty="0">
              <a:latin typeface="+mj-lt"/>
            </a:endParaRPr>
          </a:p>
        </p:txBody>
      </p:sp>
      <p:sp>
        <p:nvSpPr>
          <p:cNvPr id="22" name="Étoile : 5 branches 21">
            <a:extLst>
              <a:ext uri="{FF2B5EF4-FFF2-40B4-BE49-F238E27FC236}">
                <a16:creationId xmlns:a16="http://schemas.microsoft.com/office/drawing/2014/main" id="{16BA5E37-95EF-8AC3-CCDA-B26D4BF32414}"/>
              </a:ext>
            </a:extLst>
          </p:cNvPr>
          <p:cNvSpPr/>
          <p:nvPr/>
        </p:nvSpPr>
        <p:spPr>
          <a:xfrm>
            <a:off x="1018031" y="7361605"/>
            <a:ext cx="122963" cy="13234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Étoile : 5 branches 22">
            <a:extLst>
              <a:ext uri="{FF2B5EF4-FFF2-40B4-BE49-F238E27FC236}">
                <a16:creationId xmlns:a16="http://schemas.microsoft.com/office/drawing/2014/main" id="{CB200022-CB95-5440-02DD-9C085308E70C}"/>
              </a:ext>
            </a:extLst>
          </p:cNvPr>
          <p:cNvSpPr/>
          <p:nvPr/>
        </p:nvSpPr>
        <p:spPr>
          <a:xfrm>
            <a:off x="1250722" y="7361605"/>
            <a:ext cx="122963" cy="13234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Étoile : 5 branches 23">
            <a:extLst>
              <a:ext uri="{FF2B5EF4-FFF2-40B4-BE49-F238E27FC236}">
                <a16:creationId xmlns:a16="http://schemas.microsoft.com/office/drawing/2014/main" id="{209927C5-1FC4-FF91-D877-8A41F615A728}"/>
              </a:ext>
            </a:extLst>
          </p:cNvPr>
          <p:cNvSpPr/>
          <p:nvPr/>
        </p:nvSpPr>
        <p:spPr>
          <a:xfrm>
            <a:off x="1451889" y="7357975"/>
            <a:ext cx="122963" cy="13234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Étoile : 5 branches 24">
            <a:extLst>
              <a:ext uri="{FF2B5EF4-FFF2-40B4-BE49-F238E27FC236}">
                <a16:creationId xmlns:a16="http://schemas.microsoft.com/office/drawing/2014/main" id="{3A881C7E-2626-E8F2-C767-CFB32B41C6FE}"/>
              </a:ext>
            </a:extLst>
          </p:cNvPr>
          <p:cNvSpPr/>
          <p:nvPr/>
        </p:nvSpPr>
        <p:spPr>
          <a:xfrm>
            <a:off x="1678485" y="7361605"/>
            <a:ext cx="122963" cy="13234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 : 5 branches 25">
            <a:extLst>
              <a:ext uri="{FF2B5EF4-FFF2-40B4-BE49-F238E27FC236}">
                <a16:creationId xmlns:a16="http://schemas.microsoft.com/office/drawing/2014/main" id="{F189EA70-6030-BC0C-6A12-9D9610C1A2B1}"/>
              </a:ext>
            </a:extLst>
          </p:cNvPr>
          <p:cNvSpPr/>
          <p:nvPr/>
        </p:nvSpPr>
        <p:spPr>
          <a:xfrm>
            <a:off x="989114" y="8035296"/>
            <a:ext cx="122963" cy="132347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8EB20DF-2CF9-6B3C-2BB8-DAEE16758A1E}"/>
              </a:ext>
            </a:extLst>
          </p:cNvPr>
          <p:cNvSpPr txBox="1"/>
          <p:nvPr/>
        </p:nvSpPr>
        <p:spPr>
          <a:xfrm>
            <a:off x="1125731" y="7978360"/>
            <a:ext cx="2747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latin typeface="+mj-lt"/>
              </a:rPr>
              <a:t>Treatments</a:t>
            </a:r>
            <a:r>
              <a:rPr lang="fr-FR" sz="1200" dirty="0">
                <a:latin typeface="+mj-lt"/>
              </a:rPr>
              <a:t> from </a:t>
            </a:r>
            <a:r>
              <a:rPr lang="fr-FR" sz="1200" dirty="0" err="1">
                <a:latin typeface="+mj-lt"/>
              </a:rPr>
              <a:t>veraison</a:t>
            </a:r>
            <a:r>
              <a:rPr lang="fr-FR" sz="1200" dirty="0">
                <a:latin typeface="+mj-lt"/>
              </a:rPr>
              <a:t>, </a:t>
            </a:r>
            <a:r>
              <a:rPr lang="fr-FR" sz="1200" dirty="0" err="1">
                <a:latin typeface="+mj-lt"/>
              </a:rPr>
              <a:t>every</a:t>
            </a:r>
            <a:r>
              <a:rPr lang="fr-FR" sz="1200" dirty="0">
                <a:latin typeface="+mj-lt"/>
              </a:rPr>
              <a:t> 15 </a:t>
            </a:r>
            <a:r>
              <a:rPr lang="fr-FR" sz="1200" dirty="0" err="1">
                <a:latin typeface="+mj-lt"/>
              </a:rPr>
              <a:t>days</a:t>
            </a:r>
            <a:r>
              <a:rPr lang="fr-FR" sz="1000" dirty="0">
                <a:latin typeface="+mj-lt"/>
              </a:rPr>
              <a:t>.</a:t>
            </a:r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2E8A0123-A166-E20C-9DA4-C6BBA637B758}"/>
              </a:ext>
            </a:extLst>
          </p:cNvPr>
          <p:cNvSpPr/>
          <p:nvPr/>
        </p:nvSpPr>
        <p:spPr>
          <a:xfrm>
            <a:off x="15536616" y="900215"/>
            <a:ext cx="1905000" cy="456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Arial" pitchFamily="34" charset="-122"/>
                <a:cs typeface="Arial" pitchFamily="34" charset="-120"/>
              </a:rPr>
              <a:t>Challenge C6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FC80E72F-6091-C4AE-FB97-03D7AE143511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Asclepios Tech/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Terracor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/IFV </a:t>
            </a:r>
            <a:r>
              <a:rPr lang="en-US" sz="2400" b="1" dirty="0">
                <a:solidFill>
                  <a:srgbClr val="006E9F"/>
                </a:solidFill>
              </a:rPr>
              <a:t>•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Challenges C5-C6</a:t>
            </a:r>
          </a:p>
        </p:txBody>
      </p:sp>
      <p:sp>
        <p:nvSpPr>
          <p:cNvPr id="31" name="Text 4">
            <a:extLst>
              <a:ext uri="{FF2B5EF4-FFF2-40B4-BE49-F238E27FC236}">
                <a16:creationId xmlns:a16="http://schemas.microsoft.com/office/drawing/2014/main" id="{0DE453CC-0631-0DA9-8936-00C207F7D597}"/>
              </a:ext>
            </a:extLst>
          </p:cNvPr>
          <p:cNvSpPr/>
          <p:nvPr/>
        </p:nvSpPr>
        <p:spPr>
          <a:xfrm>
            <a:off x="9243342" y="7252819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95C11F"/>
                </a:solidFill>
              </a:rPr>
              <a:t>›</a:t>
            </a:r>
            <a:endParaRPr lang="en-US" sz="1600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0ED8AB8C-8C92-B87C-EB65-AA36E1D49C59}"/>
              </a:ext>
            </a:extLst>
          </p:cNvPr>
          <p:cNvSpPr/>
          <p:nvPr/>
        </p:nvSpPr>
        <p:spPr>
          <a:xfrm>
            <a:off x="9243342" y="8247739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95C11F"/>
                </a:solidFill>
              </a:rPr>
              <a:t>›</a:t>
            </a:r>
            <a:endParaRPr lang="en-US" sz="1600" dirty="0"/>
          </a:p>
        </p:txBody>
      </p:sp>
      <p:sp>
        <p:nvSpPr>
          <p:cNvPr id="33" name="Text 4">
            <a:extLst>
              <a:ext uri="{FF2B5EF4-FFF2-40B4-BE49-F238E27FC236}">
                <a16:creationId xmlns:a16="http://schemas.microsoft.com/office/drawing/2014/main" id="{1A2A9809-F33E-D39A-9D1A-3166333623AA}"/>
              </a:ext>
            </a:extLst>
          </p:cNvPr>
          <p:cNvSpPr/>
          <p:nvPr/>
        </p:nvSpPr>
        <p:spPr>
          <a:xfrm>
            <a:off x="9243342" y="8562519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95C11F"/>
                </a:solidFill>
              </a:rPr>
              <a:t>›</a:t>
            </a:r>
            <a:endParaRPr lang="en-US" sz="1600" dirty="0"/>
          </a:p>
        </p:txBody>
      </p:sp>
      <p:pic>
        <p:nvPicPr>
          <p:cNvPr id="35" name="Image 34" descr="Une image contenant capture d’écran, Graphique, Police, Bleu électrique&#10;&#10;Description générée automatiquement">
            <a:extLst>
              <a:ext uri="{FF2B5EF4-FFF2-40B4-BE49-F238E27FC236}">
                <a16:creationId xmlns:a16="http://schemas.microsoft.com/office/drawing/2014/main" id="{96E857D4-A63D-8E06-4321-EA4C592DD2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251" y="1864938"/>
            <a:ext cx="1659365" cy="7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90FB767-88EB-896F-1D0F-CBC36E072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0" y="291465"/>
            <a:ext cx="3708456" cy="1504631"/>
          </a:xfrm>
          <a:prstGeom prst="rect">
            <a:avLst/>
          </a:prstGeom>
        </p:spPr>
      </p:pic>
      <p:pic>
        <p:nvPicPr>
          <p:cNvPr id="4" name="Image 0" descr="/mnt/data/fibaq_docx_media/image6.jpeg">
            <a:extLst>
              <a:ext uri="{FF2B5EF4-FFF2-40B4-BE49-F238E27FC236}">
                <a16:creationId xmlns:a16="http://schemas.microsoft.com/office/drawing/2014/main" id="{E4D02C65-3150-2683-0F35-3FD4876E18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00" r="13240"/>
          <a:stretch/>
        </p:blipFill>
        <p:spPr>
          <a:xfrm>
            <a:off x="11476440" y="2231870"/>
            <a:ext cx="4608459" cy="4143385"/>
          </a:xfrm>
          <a:prstGeom prst="roundRect">
            <a:avLst>
              <a:gd name="adj" fmla="val 10046"/>
            </a:avLst>
          </a:prstGeom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BF51BC69-263C-4D29-9135-5ED49023FFEE}"/>
              </a:ext>
            </a:extLst>
          </p:cNvPr>
          <p:cNvSpPr txBox="1"/>
          <p:nvPr/>
        </p:nvSpPr>
        <p:spPr>
          <a:xfrm>
            <a:off x="640080" y="2307681"/>
            <a:ext cx="1018032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3600" b="1" dirty="0" err="1">
                <a:solidFill>
                  <a:srgbClr val="004882"/>
                </a:solidFill>
                <a:latin typeface="+mj-lt"/>
              </a:rPr>
              <a:t>Boxilumix</a:t>
            </a:r>
            <a:r>
              <a:rPr lang="en-US" sz="3600" b="1" dirty="0">
                <a:solidFill>
                  <a:srgbClr val="004882"/>
                </a:solidFill>
                <a:latin typeface="+mj-lt"/>
              </a:rPr>
              <a:t>® shows a strong AT1 fruit-set signal</a:t>
            </a:r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E799C5F1-E324-8968-151C-1A22F82EDB73}"/>
              </a:ext>
            </a:extLst>
          </p:cNvPr>
          <p:cNvSpPr txBox="1"/>
          <p:nvPr/>
        </p:nvSpPr>
        <p:spPr>
          <a:xfrm>
            <a:off x="634636" y="2857500"/>
            <a:ext cx="877824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b="0" dirty="0">
                <a:solidFill>
                  <a:srgbClr val="6E7782"/>
                </a:solidFill>
                <a:latin typeface="+mj-lt"/>
              </a:rPr>
              <a:t>Compact impact deck | 2025-2026 strawberry growth and production experiment</a:t>
            </a:r>
          </a:p>
        </p:txBody>
      </p:sp>
      <p:sp>
        <p:nvSpPr>
          <p:cNvPr id="7" name="title_underline">
            <a:extLst>
              <a:ext uri="{FF2B5EF4-FFF2-40B4-BE49-F238E27FC236}">
                <a16:creationId xmlns:a16="http://schemas.microsoft.com/office/drawing/2014/main" id="{B4F979EC-AE44-0FF6-BCE3-8508DA9295F1}"/>
              </a:ext>
            </a:extLst>
          </p:cNvPr>
          <p:cNvSpPr/>
          <p:nvPr/>
        </p:nvSpPr>
        <p:spPr>
          <a:xfrm>
            <a:off x="634636" y="3272016"/>
            <a:ext cx="3840480" cy="32004"/>
          </a:xfrm>
          <a:prstGeom prst="rect">
            <a:avLst/>
          </a:prstGeom>
          <a:solidFill>
            <a:srgbClr val="8FC21F"/>
          </a:solidFill>
          <a:ln>
            <a:solidFill>
              <a:srgbClr val="8FC2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800">
              <a:latin typeface="+mj-lt"/>
            </a:endParaRPr>
          </a:p>
        </p:txBody>
      </p:sp>
      <p:sp>
        <p:nvSpPr>
          <p:cNvPr id="8" name="Rounded Rectangle 127">
            <a:extLst>
              <a:ext uri="{FF2B5EF4-FFF2-40B4-BE49-F238E27FC236}">
                <a16:creationId xmlns:a16="http://schemas.microsoft.com/office/drawing/2014/main" id="{3A1BC477-65E8-1624-E011-CB130D372F06}"/>
              </a:ext>
            </a:extLst>
          </p:cNvPr>
          <p:cNvSpPr/>
          <p:nvPr/>
        </p:nvSpPr>
        <p:spPr>
          <a:xfrm>
            <a:off x="650315" y="8335523"/>
            <a:ext cx="15937990" cy="599570"/>
          </a:xfrm>
          <a:prstGeom prst="roundRect">
            <a:avLst/>
          </a:prstGeom>
          <a:solidFill>
            <a:srgbClr val="003366"/>
          </a:solidFill>
          <a:ln w="1016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9" name="TextBox 128">
            <a:extLst>
              <a:ext uri="{FF2B5EF4-FFF2-40B4-BE49-F238E27FC236}">
                <a16:creationId xmlns:a16="http://schemas.microsoft.com/office/drawing/2014/main" id="{9C200196-705F-8669-CF31-83E06373D3C3}"/>
              </a:ext>
            </a:extLst>
          </p:cNvPr>
          <p:cNvSpPr txBox="1"/>
          <p:nvPr/>
        </p:nvSpPr>
        <p:spPr>
          <a:xfrm>
            <a:off x="814906" y="8499886"/>
            <a:ext cx="15358869" cy="332399"/>
          </a:xfrm>
          <a:prstGeom prst="rect">
            <a:avLst/>
          </a:prstGeom>
          <a:noFill/>
        </p:spPr>
        <p:txBody>
          <a:bodyPr wrap="square" lIns="30480" tIns="12192" rIns="30480" bIns="12192" anchor="t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</a:rPr>
              <a:t>Core message: AT1 </a:t>
            </a:r>
            <a:r>
              <a:rPr lang="en-US" sz="2000" b="1" dirty="0">
                <a:solidFill>
                  <a:srgbClr val="FFFFFF"/>
                </a:solidFill>
              </a:rPr>
              <a:t>produced the most interesting early fruit-development response; the next step is a clean, yield-oriented confirmation trial.</a:t>
            </a:r>
            <a:endParaRPr sz="2000" b="1" dirty="0">
              <a:solidFill>
                <a:srgbClr val="FFFFFF"/>
              </a:solidFill>
            </a:endParaRP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76CFCC1B-73E5-B1AA-55E0-2216C893554E}"/>
              </a:ext>
            </a:extLst>
          </p:cNvPr>
          <p:cNvSpPr/>
          <p:nvPr/>
        </p:nvSpPr>
        <p:spPr>
          <a:xfrm>
            <a:off x="680795" y="3523426"/>
            <a:ext cx="192024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</a:rPr>
              <a:t>96</a:t>
            </a:r>
            <a:endParaRPr lang="en-US" sz="4800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A47E85F7-D831-7525-C8AD-EC5776A33F0C}"/>
              </a:ext>
            </a:extLst>
          </p:cNvPr>
          <p:cNvSpPr/>
          <p:nvPr/>
        </p:nvSpPr>
        <p:spPr>
          <a:xfrm>
            <a:off x="673175" y="4223491"/>
            <a:ext cx="2575561" cy="316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Plants monitored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Strawberries</a:t>
            </a:r>
            <a:endParaRPr lang="en-US" dirty="0"/>
          </a:p>
        </p:txBody>
      </p:sp>
      <p:sp>
        <p:nvSpPr>
          <p:cNvPr id="25" name="Text 6">
            <a:extLst>
              <a:ext uri="{FF2B5EF4-FFF2-40B4-BE49-F238E27FC236}">
                <a16:creationId xmlns:a16="http://schemas.microsoft.com/office/drawing/2014/main" id="{B0DA5CEF-8491-DB25-D9AC-D1FEB3AB434D}"/>
              </a:ext>
            </a:extLst>
          </p:cNvPr>
          <p:cNvSpPr/>
          <p:nvPr/>
        </p:nvSpPr>
        <p:spPr>
          <a:xfrm>
            <a:off x="4731235" y="3503330"/>
            <a:ext cx="224028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95C11F"/>
                </a:solidFill>
              </a:rPr>
              <a:t>2</a:t>
            </a:r>
            <a:endParaRPr lang="en-US" sz="4800" dirty="0"/>
          </a:p>
        </p:txBody>
      </p:sp>
      <p:sp>
        <p:nvSpPr>
          <p:cNvPr id="26" name="Text 7">
            <a:extLst>
              <a:ext uri="{FF2B5EF4-FFF2-40B4-BE49-F238E27FC236}">
                <a16:creationId xmlns:a16="http://schemas.microsoft.com/office/drawing/2014/main" id="{1C9B9BD3-A5F3-9BC1-BE9F-A17E2512B4C3}"/>
              </a:ext>
            </a:extLst>
          </p:cNvPr>
          <p:cNvSpPr/>
          <p:nvPr/>
        </p:nvSpPr>
        <p:spPr>
          <a:xfrm>
            <a:off x="4723615" y="4223491"/>
            <a:ext cx="2874266" cy="28775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Cultivars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243447"/>
                </a:solidFill>
              </a:rPr>
              <a:t>Mariguette</a:t>
            </a:r>
            <a:r>
              <a:rPr lang="en-US" b="1" dirty="0">
                <a:solidFill>
                  <a:srgbClr val="243447"/>
                </a:solidFill>
              </a:rPr>
              <a:t> &amp; </a:t>
            </a:r>
            <a:r>
              <a:rPr lang="en-US" b="1" dirty="0" err="1">
                <a:solidFill>
                  <a:srgbClr val="243447"/>
                </a:solidFill>
              </a:rPr>
              <a:t>Gariguette</a:t>
            </a:r>
            <a:endParaRPr lang="en-US" dirty="0"/>
          </a:p>
        </p:txBody>
      </p:sp>
      <p:sp>
        <p:nvSpPr>
          <p:cNvPr id="28" name="Text 9">
            <a:extLst>
              <a:ext uri="{FF2B5EF4-FFF2-40B4-BE49-F238E27FC236}">
                <a16:creationId xmlns:a16="http://schemas.microsoft.com/office/drawing/2014/main" id="{96CC03B6-2DC5-0A3E-ABE7-EA52EEB3C6CC}"/>
              </a:ext>
            </a:extLst>
          </p:cNvPr>
          <p:cNvSpPr/>
          <p:nvPr/>
        </p:nvSpPr>
        <p:spPr>
          <a:xfrm>
            <a:off x="9098209" y="3523426"/>
            <a:ext cx="214041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AT1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 10">
            <a:extLst>
              <a:ext uri="{FF2B5EF4-FFF2-40B4-BE49-F238E27FC236}">
                <a16:creationId xmlns:a16="http://schemas.microsoft.com/office/drawing/2014/main" id="{0B3010A0-9866-E3E3-EF00-C3AA459CD86C}"/>
              </a:ext>
            </a:extLst>
          </p:cNvPr>
          <p:cNvSpPr/>
          <p:nvPr/>
        </p:nvSpPr>
        <p:spPr>
          <a:xfrm>
            <a:off x="9090589" y="4193025"/>
            <a:ext cx="2301958" cy="21419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Priority modality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243447"/>
                </a:solidFill>
              </a:rPr>
              <a:t>Boxilumix</a:t>
            </a:r>
            <a:endParaRPr lang="en-US" dirty="0"/>
          </a:p>
        </p:txBody>
      </p:sp>
      <p:sp>
        <p:nvSpPr>
          <p:cNvPr id="32" name="Text 4">
            <a:extLst>
              <a:ext uri="{FF2B5EF4-FFF2-40B4-BE49-F238E27FC236}">
                <a16:creationId xmlns:a16="http://schemas.microsoft.com/office/drawing/2014/main" id="{BA0861D8-2D9F-8EB9-46B4-0C991562F04F}"/>
              </a:ext>
            </a:extLst>
          </p:cNvPr>
          <p:cNvSpPr/>
          <p:nvPr/>
        </p:nvSpPr>
        <p:spPr>
          <a:xfrm>
            <a:off x="642835" y="5583420"/>
            <a:ext cx="3840480" cy="316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AT1 vs Control on final immature fruits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50 vs 18 fruits</a:t>
            </a:r>
            <a:endParaRPr lang="en-US" dirty="0"/>
          </a:p>
        </p:txBody>
      </p:sp>
      <p:sp>
        <p:nvSpPr>
          <p:cNvPr id="34" name="Text 6">
            <a:extLst>
              <a:ext uri="{FF2B5EF4-FFF2-40B4-BE49-F238E27FC236}">
                <a16:creationId xmlns:a16="http://schemas.microsoft.com/office/drawing/2014/main" id="{E66AF324-F05A-B2CA-0A25-E786674AE185}"/>
              </a:ext>
            </a:extLst>
          </p:cNvPr>
          <p:cNvSpPr/>
          <p:nvPr/>
        </p:nvSpPr>
        <p:spPr>
          <a:xfrm>
            <a:off x="4731235" y="4849742"/>
            <a:ext cx="3345945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r>
              <a:rPr lang="en-US" sz="4800" b="1" dirty="0">
                <a:solidFill>
                  <a:srgbClr val="95C11F"/>
                </a:solidFill>
              </a:rPr>
              <a:t>x 5.25</a:t>
            </a:r>
            <a:endParaRPr lang="en-US" sz="4800" dirty="0"/>
          </a:p>
        </p:txBody>
      </p:sp>
      <p:sp>
        <p:nvSpPr>
          <p:cNvPr id="35" name="Text 7">
            <a:extLst>
              <a:ext uri="{FF2B5EF4-FFF2-40B4-BE49-F238E27FC236}">
                <a16:creationId xmlns:a16="http://schemas.microsoft.com/office/drawing/2014/main" id="{DD367122-482A-618B-050B-7F3862C4DBD7}"/>
              </a:ext>
            </a:extLst>
          </p:cNvPr>
          <p:cNvSpPr/>
          <p:nvPr/>
        </p:nvSpPr>
        <p:spPr>
          <a:xfrm>
            <a:off x="4749127" y="5583420"/>
            <a:ext cx="2874266" cy="28775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AT1 vs Control on </a:t>
            </a:r>
            <a:r>
              <a:rPr lang="en-US" b="1" dirty="0" err="1">
                <a:solidFill>
                  <a:srgbClr val="243447"/>
                </a:solidFill>
              </a:rPr>
              <a:t>Mariguette</a:t>
            </a:r>
            <a:endParaRPr lang="en-US" b="1" dirty="0">
              <a:solidFill>
                <a:srgbClr val="243447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42 vs 8 fruits</a:t>
            </a:r>
            <a:endParaRPr lang="en-US" dirty="0"/>
          </a:p>
        </p:txBody>
      </p:sp>
      <p:sp>
        <p:nvSpPr>
          <p:cNvPr id="37" name="Text 9">
            <a:extLst>
              <a:ext uri="{FF2B5EF4-FFF2-40B4-BE49-F238E27FC236}">
                <a16:creationId xmlns:a16="http://schemas.microsoft.com/office/drawing/2014/main" id="{5BD964FE-47A9-11DB-5501-4B805B519802}"/>
              </a:ext>
            </a:extLst>
          </p:cNvPr>
          <p:cNvSpPr/>
          <p:nvPr/>
        </p:nvSpPr>
        <p:spPr>
          <a:xfrm>
            <a:off x="9060249" y="4833717"/>
            <a:ext cx="214041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AT2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 10">
            <a:extLst>
              <a:ext uri="{FF2B5EF4-FFF2-40B4-BE49-F238E27FC236}">
                <a16:creationId xmlns:a16="http://schemas.microsoft.com/office/drawing/2014/main" id="{D186B382-5833-7A14-9A30-1AB91BF112AB}"/>
              </a:ext>
            </a:extLst>
          </p:cNvPr>
          <p:cNvSpPr/>
          <p:nvPr/>
        </p:nvSpPr>
        <p:spPr>
          <a:xfrm>
            <a:off x="9060249" y="5477853"/>
            <a:ext cx="2301958" cy="214199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Secondary modality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43447"/>
                </a:solidFill>
              </a:rPr>
              <a:t>4 fruits vs 3 Control</a:t>
            </a:r>
            <a:endParaRPr lang="en-US" dirty="0"/>
          </a:p>
        </p:txBody>
      </p:sp>
      <p:sp>
        <p:nvSpPr>
          <p:cNvPr id="40" name="Text 7">
            <a:extLst>
              <a:ext uri="{FF2B5EF4-FFF2-40B4-BE49-F238E27FC236}">
                <a16:creationId xmlns:a16="http://schemas.microsoft.com/office/drawing/2014/main" id="{9B3304DB-65FE-B59E-DCD6-EC55B0F02A19}"/>
              </a:ext>
            </a:extLst>
          </p:cNvPr>
          <p:cNvSpPr/>
          <p:nvPr/>
        </p:nvSpPr>
        <p:spPr>
          <a:xfrm>
            <a:off x="612355" y="6171398"/>
            <a:ext cx="29260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A37"/>
                </a:solidFill>
              </a:rPr>
              <a:t>What is strong</a:t>
            </a:r>
            <a:endParaRPr lang="en-US" sz="2400" dirty="0"/>
          </a:p>
        </p:txBody>
      </p:sp>
      <p:sp>
        <p:nvSpPr>
          <p:cNvPr id="41" name="Text 8">
            <a:extLst>
              <a:ext uri="{FF2B5EF4-FFF2-40B4-BE49-F238E27FC236}">
                <a16:creationId xmlns:a16="http://schemas.microsoft.com/office/drawing/2014/main" id="{FFD181A7-A824-844F-C125-CF1CFF4DC79B}"/>
              </a:ext>
            </a:extLst>
          </p:cNvPr>
          <p:cNvSpPr/>
          <p:nvPr/>
        </p:nvSpPr>
        <p:spPr>
          <a:xfrm>
            <a:off x="574255" y="6575582"/>
            <a:ext cx="8153400" cy="619211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7AC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dirty="0">
                <a:solidFill>
                  <a:srgbClr val="1F2A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AT1 consistently pushes the crop toward immature fruit formation, especially in Mariguette.
</a:t>
            </a:r>
            <a:r>
              <a:rPr lang="en-US" b="1" dirty="0">
                <a:solidFill>
                  <a:srgbClr val="7AC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dirty="0">
                <a:solidFill>
                  <a:srgbClr val="1F2A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effect is visible despite difficult indoor culture conditions, which makes it strategically valuable.
</a:t>
            </a:r>
            <a:r>
              <a:rPr lang="en-US" b="1" dirty="0">
                <a:solidFill>
                  <a:srgbClr val="7AC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dirty="0">
                <a:solidFill>
                  <a:srgbClr val="1F2A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result supports a biological modulation hypothesis rather than a final production claim.</a:t>
            </a:r>
            <a:endParaRPr lang="en-US" dirty="0"/>
          </a:p>
        </p:txBody>
      </p:sp>
      <p:sp>
        <p:nvSpPr>
          <p:cNvPr id="42" name="Text 9">
            <a:extLst>
              <a:ext uri="{FF2B5EF4-FFF2-40B4-BE49-F238E27FC236}">
                <a16:creationId xmlns:a16="http://schemas.microsoft.com/office/drawing/2014/main" id="{3E1CEC23-8BED-6AB7-5CEF-66CA2EDE6EA2}"/>
              </a:ext>
            </a:extLst>
          </p:cNvPr>
          <p:cNvSpPr/>
          <p:nvPr/>
        </p:nvSpPr>
        <p:spPr>
          <a:xfrm>
            <a:off x="9144000" y="6171398"/>
            <a:ext cx="2301958" cy="2341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F2A37"/>
                </a:solidFill>
              </a:rPr>
              <a:t>What to do next</a:t>
            </a:r>
            <a:endParaRPr lang="en-US" sz="2400" dirty="0"/>
          </a:p>
        </p:txBody>
      </p:sp>
      <p:sp>
        <p:nvSpPr>
          <p:cNvPr id="43" name="Text 10">
            <a:extLst>
              <a:ext uri="{FF2B5EF4-FFF2-40B4-BE49-F238E27FC236}">
                <a16:creationId xmlns:a16="http://schemas.microsoft.com/office/drawing/2014/main" id="{0C7E81D7-2F48-2794-AF71-512068C42086}"/>
              </a:ext>
            </a:extLst>
          </p:cNvPr>
          <p:cNvSpPr/>
          <p:nvPr/>
        </p:nvSpPr>
        <p:spPr>
          <a:xfrm>
            <a:off x="9032455" y="6556898"/>
            <a:ext cx="8017766" cy="656577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7AC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dirty="0">
                <a:solidFill>
                  <a:srgbClr val="1F2A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Repeat AT1 under clean crop conditions: pest-free, stable nutrition, randomized positions.
</a:t>
            </a:r>
            <a:r>
              <a:rPr lang="en-US" b="1" dirty="0">
                <a:solidFill>
                  <a:srgbClr val="7AC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dirty="0">
                <a:solidFill>
                  <a:srgbClr val="1F2A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Measure commercial endpoints: yield per plant, marketable fruit weight, Brix, firmness and shelf-life.
</a:t>
            </a:r>
            <a:r>
              <a:rPr lang="en-US" b="1" dirty="0">
                <a:solidFill>
                  <a:srgbClr val="7AC14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</a:t>
            </a:r>
            <a:r>
              <a:rPr lang="en-US" dirty="0">
                <a:solidFill>
                  <a:srgbClr val="1F2A37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Keep AT2 as a secondary arm only if the goal is to test ripening or harvest timing.</a:t>
            </a:r>
            <a:endParaRPr lang="en-US" dirty="0"/>
          </a:p>
        </p:txBody>
      </p:sp>
      <p:sp>
        <p:nvSpPr>
          <p:cNvPr id="45" name="TextBox 8">
            <a:extLst>
              <a:ext uri="{FF2B5EF4-FFF2-40B4-BE49-F238E27FC236}">
                <a16:creationId xmlns:a16="http://schemas.microsoft.com/office/drawing/2014/main" id="{7FFD0E9C-AE0A-64C2-2B7D-EC6D90513388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Asclepios Tech/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Terracor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/IFV </a:t>
            </a:r>
            <a:r>
              <a:rPr lang="en-US" sz="2400" b="1" dirty="0">
                <a:solidFill>
                  <a:srgbClr val="006E9F"/>
                </a:solidFill>
              </a:rPr>
              <a:t>•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Challenges C5-C6</a:t>
            </a:r>
          </a:p>
        </p:txBody>
      </p:sp>
      <p:sp>
        <p:nvSpPr>
          <p:cNvPr id="46" name="Text 2">
            <a:extLst>
              <a:ext uri="{FF2B5EF4-FFF2-40B4-BE49-F238E27FC236}">
                <a16:creationId xmlns:a16="http://schemas.microsoft.com/office/drawing/2014/main" id="{A359A6D7-CF28-4056-F8D5-1112D6FBF306}"/>
              </a:ext>
            </a:extLst>
          </p:cNvPr>
          <p:cNvSpPr/>
          <p:nvPr/>
        </p:nvSpPr>
        <p:spPr>
          <a:xfrm>
            <a:off x="15536616" y="900215"/>
            <a:ext cx="1905000" cy="456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ea typeface="Arial" pitchFamily="34" charset="-122"/>
                <a:cs typeface="Arial" pitchFamily="34" charset="-120"/>
              </a:rPr>
              <a:t>Challenge C5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50824653-3123-8E22-F5D2-07A0E8D8E098}"/>
              </a:ext>
            </a:extLst>
          </p:cNvPr>
          <p:cNvSpPr/>
          <p:nvPr/>
        </p:nvSpPr>
        <p:spPr>
          <a:xfrm>
            <a:off x="680795" y="4849742"/>
            <a:ext cx="1920240" cy="46085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006E9F"/>
                </a:solidFill>
              </a:rPr>
              <a:t>x 2.78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719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71BE4-2886-C581-5930-82C16C9AB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EC6A41AC-0FFD-E5DC-D211-F9E7E42CFAEB}"/>
              </a:ext>
            </a:extLst>
          </p:cNvPr>
          <p:cNvGrpSpPr/>
          <p:nvPr/>
        </p:nvGrpSpPr>
        <p:grpSpPr>
          <a:xfrm>
            <a:off x="14664086" y="-264735"/>
            <a:ext cx="7210980" cy="10816470"/>
            <a:chOff x="0" y="0"/>
            <a:chExt cx="406400" cy="6096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ACDAB06-9916-6800-2F52-10D3682EFC93}"/>
                </a:ext>
              </a:extLst>
            </p:cNvPr>
            <p:cNvSpPr/>
            <p:nvPr/>
          </p:nvSpPr>
          <p:spPr>
            <a:xfrm>
              <a:off x="0" y="0"/>
              <a:ext cx="406400" cy="609600"/>
            </a:xfrm>
            <a:custGeom>
              <a:avLst/>
              <a:gdLst/>
              <a:ahLst/>
              <a:cxnLst/>
              <a:rect l="l" t="t" r="r" b="b"/>
              <a:pathLst>
                <a:path w="406400" h="609600">
                  <a:moveTo>
                    <a:pt x="203200" y="0"/>
                  </a:moveTo>
                  <a:lnTo>
                    <a:pt x="0" y="0"/>
                  </a:lnTo>
                  <a:lnTo>
                    <a:pt x="203200" y="609600"/>
                  </a:lnTo>
                  <a:lnTo>
                    <a:pt x="40640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5C11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DEDB61D-FABE-1524-2886-7C9E10A3E45D}"/>
                </a:ext>
              </a:extLst>
            </p:cNvPr>
            <p:cNvSpPr txBox="1"/>
            <p:nvPr/>
          </p:nvSpPr>
          <p:spPr>
            <a:xfrm>
              <a:off x="101600" y="-38100"/>
              <a:ext cx="203200" cy="64770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7" name="Text 5">
            <a:extLst>
              <a:ext uri="{FF2B5EF4-FFF2-40B4-BE49-F238E27FC236}">
                <a16:creationId xmlns:a16="http://schemas.microsoft.com/office/drawing/2014/main" id="{C1E47A7A-DA93-0F69-9231-E81342AB9ADE}"/>
              </a:ext>
            </a:extLst>
          </p:cNvPr>
          <p:cNvSpPr/>
          <p:nvPr/>
        </p:nvSpPr>
        <p:spPr>
          <a:xfrm>
            <a:off x="749808" y="6530960"/>
            <a:ext cx="10915857" cy="1371600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r>
              <a:rPr lang="fr-FR" sz="2000" b="1" dirty="0" err="1"/>
              <a:t>Boxistick</a:t>
            </a:r>
            <a:r>
              <a:rPr lang="fr-FR" sz="2000" b="1" dirty="0"/>
              <a:t> GEN</a:t>
            </a:r>
            <a:r>
              <a:rPr sz="2000" b="1" dirty="0"/>
              <a:t>2 </a:t>
            </a:r>
            <a:r>
              <a:rPr lang="fr-FR" sz="2000" b="1" dirty="0"/>
              <a:t>: </a:t>
            </a:r>
            <a:r>
              <a:rPr lang="en-US" sz="2000" b="1" dirty="0"/>
              <a:t>Best combination of field usability, precision and product identity</a:t>
            </a:r>
          </a:p>
          <a:p>
            <a:r>
              <a:rPr lang="fr-FR" dirty="0"/>
              <a:t>N</a:t>
            </a:r>
            <a:r>
              <a:rPr dirty="0" err="1"/>
              <a:t>ew</a:t>
            </a:r>
            <a:r>
              <a:rPr dirty="0"/>
              <a:t> generation of LEDs, redesigned electronic boards and drivers, weight </a:t>
            </a:r>
            <a:r>
              <a:rPr dirty="0" err="1"/>
              <a:t>optimisation</a:t>
            </a:r>
            <a:r>
              <a:rPr dirty="0"/>
              <a:t> and new product design</a:t>
            </a:r>
            <a:r>
              <a:rPr lang="fr-FR" dirty="0"/>
              <a:t>, </a:t>
            </a:r>
            <a:r>
              <a:rPr lang="fr-FR" dirty="0" err="1"/>
              <a:t>battery</a:t>
            </a:r>
            <a:r>
              <a:rPr lang="fr-FR" dirty="0"/>
              <a:t> </a:t>
            </a:r>
            <a:r>
              <a:rPr lang="fr-FR" dirty="0" err="1"/>
              <a:t>integration</a:t>
            </a:r>
            <a:r>
              <a:rPr lang="fr-FR" dirty="0"/>
              <a:t>.</a:t>
            </a:r>
          </a:p>
          <a:p>
            <a:r>
              <a:rPr lang="en-US" dirty="0"/>
              <a:t>A </a:t>
            </a:r>
            <a:r>
              <a:rPr lang="en-US" b="1" dirty="0"/>
              <a:t>Catalan-</a:t>
            </a:r>
            <a:r>
              <a:rPr lang="en-US" b="1" dirty="0" err="1"/>
              <a:t>Occitania</a:t>
            </a:r>
            <a:r>
              <a:rPr lang="en-US" b="1" dirty="0"/>
              <a:t> partnership </a:t>
            </a:r>
            <a:r>
              <a:rPr lang="en-US" dirty="0"/>
              <a:t>that turns a design concept into a manufacturable solution usable in an agricultural environment.</a:t>
            </a:r>
            <a:endParaRPr sz="2000" dirty="0"/>
          </a:p>
          <a:p>
            <a:r>
              <a:rPr lang="fr-FR" dirty="0"/>
              <a:t>L</a:t>
            </a:r>
            <a:r>
              <a:rPr dirty="0" err="1"/>
              <a:t>ife</a:t>
            </a:r>
            <a:r>
              <a:rPr dirty="0"/>
              <a:t>-cycle assessment</a:t>
            </a:r>
            <a:r>
              <a:rPr sz="2000" dirty="0"/>
              <a:t>.</a:t>
            </a:r>
          </a:p>
        </p:txBody>
      </p:sp>
      <p:pic>
        <p:nvPicPr>
          <p:cNvPr id="19" name="Image 2" descr="/mnt/data/cesam_assets/hero_collage.png">
            <a:extLst>
              <a:ext uri="{FF2B5EF4-FFF2-40B4-BE49-F238E27FC236}">
                <a16:creationId xmlns:a16="http://schemas.microsoft.com/office/drawing/2014/main" id="{DC5A7335-9CF6-E65D-922E-BD149019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07" b="2207"/>
          <a:stretch/>
        </p:blipFill>
        <p:spPr>
          <a:xfrm>
            <a:off x="11525048" y="3456680"/>
            <a:ext cx="6665045" cy="5582687"/>
          </a:xfrm>
          <a:prstGeom prst="rect">
            <a:avLst/>
          </a:prstGeom>
        </p:spPr>
      </p:pic>
      <p:sp>
        <p:nvSpPr>
          <p:cNvPr id="20" name="Shape 7">
            <a:extLst>
              <a:ext uri="{FF2B5EF4-FFF2-40B4-BE49-F238E27FC236}">
                <a16:creationId xmlns:a16="http://schemas.microsoft.com/office/drawing/2014/main" id="{EB91EC8F-7CB5-B60E-192C-091B6216B8C9}"/>
              </a:ext>
            </a:extLst>
          </p:cNvPr>
          <p:cNvSpPr/>
          <p:nvPr/>
        </p:nvSpPr>
        <p:spPr>
          <a:xfrm>
            <a:off x="16092726" y="8974917"/>
            <a:ext cx="3017520" cy="521208"/>
          </a:xfrm>
          <a:prstGeom prst="rect">
            <a:avLst/>
          </a:prstGeom>
          <a:solidFill>
            <a:srgbClr val="95C11F"/>
          </a:solidFill>
          <a:ln w="12700">
            <a:solidFill>
              <a:srgbClr val="95C11F"/>
            </a:solidFill>
            <a:prstDash val="solid"/>
          </a:ln>
        </p:spPr>
        <p:txBody>
          <a:bodyPr/>
          <a:lstStyle/>
          <a:p>
            <a:endParaRPr lang="fr-FR" sz="2700"/>
          </a:p>
        </p:txBody>
      </p:sp>
      <p:sp>
        <p:nvSpPr>
          <p:cNvPr id="21" name="Text 8">
            <a:extLst>
              <a:ext uri="{FF2B5EF4-FFF2-40B4-BE49-F238E27FC236}">
                <a16:creationId xmlns:a16="http://schemas.microsoft.com/office/drawing/2014/main" id="{FF240FC1-2E5E-1BD9-FE95-37CEC5D56E62}"/>
              </a:ext>
            </a:extLst>
          </p:cNvPr>
          <p:cNvSpPr/>
          <p:nvPr/>
        </p:nvSpPr>
        <p:spPr>
          <a:xfrm>
            <a:off x="16277130" y="9171734"/>
            <a:ext cx="2825496" cy="192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2700" dirty="0"/>
              <a:t>MVP </a:t>
            </a:r>
            <a:r>
              <a:rPr lang="fr-FR" sz="2700" dirty="0"/>
              <a:t>GEN</a:t>
            </a:r>
            <a:r>
              <a:rPr sz="2700" dirty="0"/>
              <a:t>2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E0C81C27-F100-9DD3-6733-055050A999E8}"/>
              </a:ext>
            </a:extLst>
          </p:cNvPr>
          <p:cNvSpPr txBox="1"/>
          <p:nvPr/>
        </p:nvSpPr>
        <p:spPr>
          <a:xfrm>
            <a:off x="381000" y="2325226"/>
            <a:ext cx="1703832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3600" b="1" dirty="0">
                <a:solidFill>
                  <a:srgbClr val="004882"/>
                </a:solidFill>
                <a:latin typeface="+mj-lt"/>
              </a:rPr>
              <a:t>BOXISTICK GEN2: portable electric solution for orchards, open fields and greenhouses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6AF90A37-F15F-0294-69D7-B6A1057E0BDF}"/>
              </a:ext>
            </a:extLst>
          </p:cNvPr>
          <p:cNvSpPr txBox="1"/>
          <p:nvPr/>
        </p:nvSpPr>
        <p:spPr>
          <a:xfrm>
            <a:off x="749809" y="2911714"/>
            <a:ext cx="13736774" cy="1317284"/>
          </a:xfrm>
          <a:prstGeom prst="rect">
            <a:avLst/>
          </a:prstGeom>
          <a:noFill/>
        </p:spPr>
        <p:txBody>
          <a:bodyPr wrap="none" lIns="30480" tIns="12192" rIns="30480" bIns="12192" anchor="t">
            <a:spAutoFit/>
          </a:bodyPr>
          <a:lstStyle/>
          <a:p>
            <a:pPr algn="l"/>
            <a:r>
              <a:rPr lang="en-US" sz="2800" dirty="0">
                <a:solidFill>
                  <a:srgbClr val="607080"/>
                </a:solidFill>
                <a:cs typeface="Arial" pitchFamily="34" charset="-120"/>
              </a:rPr>
              <a:t>Modulated light treatment to reduce losses and inputs through activation of natural </a:t>
            </a:r>
            <a:r>
              <a:rPr lang="en-US" sz="2800" dirty="0" err="1">
                <a:solidFill>
                  <a:srgbClr val="607080"/>
                </a:solidFill>
                <a:cs typeface="Arial" pitchFamily="34" charset="-120"/>
              </a:rPr>
              <a:t>defences</a:t>
            </a:r>
            <a:r>
              <a:rPr lang="en-US" sz="2800" dirty="0">
                <a:solidFill>
                  <a:srgbClr val="607080"/>
                </a:solidFill>
                <a:cs typeface="Arial" pitchFamily="34" charset="-120"/>
              </a:rPr>
              <a:t>.</a:t>
            </a:r>
          </a:p>
          <a:p>
            <a:r>
              <a:rPr lang="en-US" sz="2800" dirty="0">
                <a:solidFill>
                  <a:srgbClr val="607080"/>
                </a:solidFill>
                <a:cs typeface="Arial" pitchFamily="34" charset="-120"/>
              </a:rPr>
              <a:t>Loss reduction  • Input • reduction Extended shelf life • Field efficiency</a:t>
            </a:r>
          </a:p>
          <a:p>
            <a:pPr algn="l"/>
            <a:endParaRPr lang="en-US" sz="2800" dirty="0">
              <a:solidFill>
                <a:srgbClr val="607080"/>
              </a:solidFill>
              <a:cs typeface="Arial" pitchFamily="34" charset="-120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C7EA2B8B-FE34-59C1-1B8F-6902AD5CEAF3}"/>
              </a:ext>
            </a:extLst>
          </p:cNvPr>
          <p:cNvSpPr/>
          <p:nvPr/>
        </p:nvSpPr>
        <p:spPr>
          <a:xfrm>
            <a:off x="787909" y="3966579"/>
            <a:ext cx="3656223" cy="326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sz="2800" b="1" dirty="0"/>
              <a:t>Improvement criteria</a:t>
            </a: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2321519F-5E1D-739C-26CF-BE185296543E}"/>
              </a:ext>
            </a:extLst>
          </p:cNvPr>
          <p:cNvSpPr/>
          <p:nvPr/>
        </p:nvSpPr>
        <p:spPr>
          <a:xfrm>
            <a:off x="990600" y="4461076"/>
            <a:ext cx="3566160" cy="2109012"/>
          </a:xfrm>
          <a:prstGeom prst="rect">
            <a:avLst/>
          </a:prstGeom>
          <a:noFill/>
          <a:ln/>
        </p:spPr>
        <p:txBody>
          <a:bodyPr wrap="square" lIns="19050" tIns="19050" rIns="19050" bIns="19050" rtlCol="0" anchor="t"/>
          <a:lstStyle/>
          <a:p>
            <a:r>
              <a:rPr sz="2400" dirty="0"/>
              <a:t>Perceived robustness</a:t>
            </a:r>
          </a:p>
          <a:p>
            <a:r>
              <a:rPr sz="2400" dirty="0"/>
              <a:t>Cleanability</a:t>
            </a:r>
          </a:p>
          <a:p>
            <a:r>
              <a:rPr sz="2400" dirty="0"/>
              <a:t>Ergonomics</a:t>
            </a:r>
          </a:p>
          <a:p>
            <a:r>
              <a:rPr sz="2400" dirty="0"/>
              <a:t>Precision</a:t>
            </a:r>
          </a:p>
          <a:p>
            <a:r>
              <a:rPr sz="2400" dirty="0" err="1"/>
              <a:t>Industrialisation</a:t>
            </a:r>
            <a:endParaRPr sz="2400" dirty="0"/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2788AEC7-4441-49C7-8663-3AC33CF8C254}"/>
              </a:ext>
            </a:extLst>
          </p:cNvPr>
          <p:cNvSpPr/>
          <p:nvPr/>
        </p:nvSpPr>
        <p:spPr>
          <a:xfrm>
            <a:off x="754380" y="5993608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A5D7EAC5-C508-04E1-2CC7-45BF6764CA1C}"/>
              </a:ext>
            </a:extLst>
          </p:cNvPr>
          <p:cNvSpPr/>
          <p:nvPr/>
        </p:nvSpPr>
        <p:spPr>
          <a:xfrm>
            <a:off x="754380" y="4508639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13" name="Text 4">
            <a:extLst>
              <a:ext uri="{FF2B5EF4-FFF2-40B4-BE49-F238E27FC236}">
                <a16:creationId xmlns:a16="http://schemas.microsoft.com/office/drawing/2014/main" id="{86242D1A-C3F5-1839-92BB-A5480BB41584}"/>
              </a:ext>
            </a:extLst>
          </p:cNvPr>
          <p:cNvSpPr/>
          <p:nvPr/>
        </p:nvSpPr>
        <p:spPr>
          <a:xfrm>
            <a:off x="754380" y="4879881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EB152538-C430-F0BB-B9B1-1B1863DB11F6}"/>
              </a:ext>
            </a:extLst>
          </p:cNvPr>
          <p:cNvSpPr/>
          <p:nvPr/>
        </p:nvSpPr>
        <p:spPr>
          <a:xfrm>
            <a:off x="754380" y="5251123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23" name="Text 4">
            <a:extLst>
              <a:ext uri="{FF2B5EF4-FFF2-40B4-BE49-F238E27FC236}">
                <a16:creationId xmlns:a16="http://schemas.microsoft.com/office/drawing/2014/main" id="{96C4B3A3-9178-FA5B-B073-D13D919B1A94}"/>
              </a:ext>
            </a:extLst>
          </p:cNvPr>
          <p:cNvSpPr/>
          <p:nvPr/>
        </p:nvSpPr>
        <p:spPr>
          <a:xfrm>
            <a:off x="754380" y="5622365"/>
            <a:ext cx="228600" cy="2103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95C11F"/>
                </a:solidFill>
              </a:rPr>
              <a:t>›</a:t>
            </a:r>
            <a:endParaRPr lang="en-US" sz="1900" dirty="0"/>
          </a:p>
        </p:txBody>
      </p:sp>
      <p:sp>
        <p:nvSpPr>
          <p:cNvPr id="24" name="Rounded Rectangle 127">
            <a:extLst>
              <a:ext uri="{FF2B5EF4-FFF2-40B4-BE49-F238E27FC236}">
                <a16:creationId xmlns:a16="http://schemas.microsoft.com/office/drawing/2014/main" id="{CD3684A0-5725-CF43-ADEF-CF0D6A0E5C81}"/>
              </a:ext>
            </a:extLst>
          </p:cNvPr>
          <p:cNvSpPr/>
          <p:nvPr/>
        </p:nvSpPr>
        <p:spPr>
          <a:xfrm>
            <a:off x="381000" y="8299844"/>
            <a:ext cx="11887200" cy="599570"/>
          </a:xfrm>
          <a:prstGeom prst="roundRect">
            <a:avLst/>
          </a:prstGeom>
          <a:solidFill>
            <a:srgbClr val="003366"/>
          </a:solidFill>
          <a:ln w="10160">
            <a:solidFill>
              <a:srgbClr val="0033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/>
          </a:p>
        </p:txBody>
      </p:sp>
      <p:sp>
        <p:nvSpPr>
          <p:cNvPr id="25" name="TextBox 128">
            <a:extLst>
              <a:ext uri="{FF2B5EF4-FFF2-40B4-BE49-F238E27FC236}">
                <a16:creationId xmlns:a16="http://schemas.microsoft.com/office/drawing/2014/main" id="{93D0B020-EBC0-6749-FFF7-AC1193216292}"/>
              </a:ext>
            </a:extLst>
          </p:cNvPr>
          <p:cNvSpPr txBox="1"/>
          <p:nvPr/>
        </p:nvSpPr>
        <p:spPr>
          <a:xfrm>
            <a:off x="577595" y="8420542"/>
            <a:ext cx="11494009" cy="332399"/>
          </a:xfrm>
          <a:prstGeom prst="rect">
            <a:avLst/>
          </a:prstGeom>
          <a:noFill/>
        </p:spPr>
        <p:txBody>
          <a:bodyPr wrap="square" lIns="30480" tIns="12192" rIns="30480" bIns="12192" anchor="t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Boxistick integrates the world’s highest concentration of high-power LEDs in a portable photobiology device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4DA4549-ABB4-C344-7043-723F90756907}"/>
              </a:ext>
            </a:extLst>
          </p:cNvPr>
          <p:cNvSpPr txBox="1"/>
          <p:nvPr/>
        </p:nvSpPr>
        <p:spPr>
          <a:xfrm>
            <a:off x="5461602" y="3909838"/>
            <a:ext cx="6176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Above unique PCB, Co-development of the membrane keypad and interface with SERIGRAFIA CIPSADOS, S.L. </a:t>
            </a:r>
            <a:endParaRPr lang="fr-FR" sz="2000" b="1" dirty="0"/>
          </a:p>
        </p:txBody>
      </p:sp>
      <p:pic>
        <p:nvPicPr>
          <p:cNvPr id="28" name="Image 2">
            <a:extLst>
              <a:ext uri="{FF2B5EF4-FFF2-40B4-BE49-F238E27FC236}">
                <a16:creationId xmlns:a16="http://schemas.microsoft.com/office/drawing/2014/main" id="{9F265391-BA9A-DD72-2E3A-E83D3AB24B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617" b="18602"/>
          <a:stretch>
            <a:fillRect/>
          </a:stretch>
        </p:blipFill>
        <p:spPr>
          <a:xfrm>
            <a:off x="6086307" y="4508639"/>
            <a:ext cx="3901574" cy="192109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DD27DAA-0256-41A0-B588-3FF8079DBA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940" y="291465"/>
            <a:ext cx="3708456" cy="1504631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1A949DF8-3E47-66E9-1DF4-F03B0476FAD3}"/>
              </a:ext>
            </a:extLst>
          </p:cNvPr>
          <p:cNvSpPr txBox="1"/>
          <p:nvPr/>
        </p:nvSpPr>
        <p:spPr>
          <a:xfrm>
            <a:off x="13585313" y="6089861"/>
            <a:ext cx="3013533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6 times more efficient</a:t>
            </a: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54453AC2-DD23-A30C-B308-EDC066D624CA}"/>
              </a:ext>
            </a:extLst>
          </p:cNvPr>
          <p:cNvSpPr txBox="1"/>
          <p:nvPr/>
        </p:nvSpPr>
        <p:spPr>
          <a:xfrm>
            <a:off x="5867400" y="8877300"/>
            <a:ext cx="11498456" cy="768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999"/>
              </a:lnSpc>
            </a:pP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Asclepios Tech/</a:t>
            </a:r>
            <a:r>
              <a:rPr lang="en-US" sz="2500" b="1" dirty="0" err="1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Terracor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/IFV </a:t>
            </a:r>
            <a:r>
              <a:rPr lang="en-US" sz="2400" b="1" dirty="0">
                <a:solidFill>
                  <a:srgbClr val="006E9F"/>
                </a:solidFill>
              </a:rPr>
              <a:t>•</a:t>
            </a:r>
            <a:r>
              <a:rPr lang="en-US" sz="2500" b="1" dirty="0">
                <a:solidFill>
                  <a:srgbClr val="1770A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Challenges C5-C6</a:t>
            </a:r>
          </a:p>
        </p:txBody>
      </p:sp>
    </p:spTree>
    <p:extLst>
      <p:ext uri="{BB962C8B-B14F-4D97-AF65-F5344CB8AC3E}">
        <p14:creationId xmlns:p14="http://schemas.microsoft.com/office/powerpoint/2010/main" val="139807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/mnt/data/v22_assets/s01_004.png">
            <a:extLst>
              <a:ext uri="{FF2B5EF4-FFF2-40B4-BE49-F238E27FC236}">
                <a16:creationId xmlns:a16="http://schemas.microsoft.com/office/drawing/2014/main" id="{3F20F804-3B0B-092F-9CEF-770D092BFB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rcRect t="16063" b="16062"/>
          <a:stretch/>
        </p:blipFill>
        <p:spPr>
          <a:xfrm>
            <a:off x="3048000" y="2324100"/>
            <a:ext cx="11518898" cy="6479542"/>
          </a:xfrm>
          <a:prstGeom prst="roundRect">
            <a:avLst/>
          </a:prstGeom>
        </p:spPr>
      </p:pic>
      <p:sp>
        <p:nvSpPr>
          <p:cNvPr id="8" name="Shape 0">
            <a:extLst>
              <a:ext uri="{FF2B5EF4-FFF2-40B4-BE49-F238E27FC236}">
                <a16:creationId xmlns:a16="http://schemas.microsoft.com/office/drawing/2014/main" id="{3537A15C-3B5F-0ABA-14C6-B61E674C1887}"/>
              </a:ext>
            </a:extLst>
          </p:cNvPr>
          <p:cNvSpPr/>
          <p:nvPr/>
        </p:nvSpPr>
        <p:spPr>
          <a:xfrm>
            <a:off x="3048000" y="2324100"/>
            <a:ext cx="11518898" cy="6479542"/>
          </a:xfrm>
          <a:prstGeom prst="round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95DA9B-F1CC-E104-7922-9769C1357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800" y="488451"/>
            <a:ext cx="2697714" cy="2688569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82C8208E-7E2F-D9D8-832C-0F6AE0B00C7E}"/>
              </a:ext>
            </a:extLst>
          </p:cNvPr>
          <p:cNvSpPr txBox="1"/>
          <p:nvPr/>
        </p:nvSpPr>
        <p:spPr>
          <a:xfrm>
            <a:off x="3019425" y="2616148"/>
            <a:ext cx="11518898" cy="261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1"/>
              </a:lnSpc>
            </a:pPr>
            <a:r>
              <a:rPr lang="en-US" sz="5400" b="1" dirty="0">
                <a:solidFill>
                  <a:schemeClr val="bg1"/>
                </a:solidFill>
                <a:sym typeface="Open Sans Bold"/>
              </a:rPr>
              <a:t>A Farm 2 Fork 2 Health solution</a:t>
            </a:r>
          </a:p>
          <a:p>
            <a:pPr algn="ctr">
              <a:lnSpc>
                <a:spcPts val="7001"/>
              </a:lnSpc>
            </a:pPr>
            <a:r>
              <a:rPr lang="en-US" sz="4400" dirty="0">
                <a:solidFill>
                  <a:schemeClr val="bg1"/>
                </a:solidFill>
                <a:sym typeface="Open Sans Bold"/>
              </a:rPr>
              <a:t>Let’s turn light into resilience</a:t>
            </a:r>
          </a:p>
          <a:p>
            <a:pPr algn="ctr">
              <a:lnSpc>
                <a:spcPts val="7001"/>
              </a:lnSpc>
            </a:pPr>
            <a:r>
              <a:rPr lang="en-US" sz="4400" dirty="0">
                <a:solidFill>
                  <a:schemeClr val="bg1"/>
                </a:solidFill>
                <a:sym typeface="Open Sans Bold"/>
              </a:rPr>
              <a:t>for crops, growers, and the future of food!</a:t>
            </a:r>
          </a:p>
        </p:txBody>
      </p:sp>
      <p:sp>
        <p:nvSpPr>
          <p:cNvPr id="3" name="Text 5">
            <a:extLst>
              <a:ext uri="{FF2B5EF4-FFF2-40B4-BE49-F238E27FC236}">
                <a16:creationId xmlns:a16="http://schemas.microsoft.com/office/drawing/2014/main" id="{7191C709-E23D-9D5D-ED18-34D9614B83BB}"/>
              </a:ext>
            </a:extLst>
          </p:cNvPr>
          <p:cNvSpPr/>
          <p:nvPr/>
        </p:nvSpPr>
        <p:spPr>
          <a:xfrm>
            <a:off x="5105401" y="5796701"/>
            <a:ext cx="8229600" cy="7543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Christine ROYNETTE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CEO &amp; CTO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 6">
            <a:extLst>
              <a:ext uri="{FF2B5EF4-FFF2-40B4-BE49-F238E27FC236}">
                <a16:creationId xmlns:a16="http://schemas.microsoft.com/office/drawing/2014/main" id="{BB677DA2-B6DC-4C9B-0A70-F11F0E014157}"/>
              </a:ext>
            </a:extLst>
          </p:cNvPr>
          <p:cNvSpPr/>
          <p:nvPr/>
        </p:nvSpPr>
        <p:spPr>
          <a:xfrm>
            <a:off x="5105400" y="6957060"/>
            <a:ext cx="8708465" cy="1234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christine.roynette@asclepiostech.com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33 6 86 20 74 88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Asclepios Tech • 68 avenue de Gascogne • 31170 </a:t>
            </a:r>
            <a:r>
              <a:rPr lang="en-US" sz="2400" dirty="0" err="1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Tournefeuille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Occitanie FRANCE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214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974</Words>
  <Application>Microsoft Office PowerPoint</Application>
  <PresentationFormat>Personnalisé</PresentationFormat>
  <Paragraphs>151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Calibri (MS) Bold</vt:lpstr>
      <vt:lpstr>Calibri</vt:lpstr>
      <vt:lpstr>Open Sans Bold</vt:lpstr>
      <vt:lpstr>Aptos</vt:lpstr>
      <vt:lpstr>Arial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évaluateurs CESAM</dc:title>
  <dc:creator>Victoria Herrero</dc:creator>
  <cp:lastModifiedBy>Christine Roynette</cp:lastModifiedBy>
  <cp:revision>51</cp:revision>
  <dcterms:created xsi:type="dcterms:W3CDTF">2006-08-16T00:00:00Z</dcterms:created>
  <dcterms:modified xsi:type="dcterms:W3CDTF">2026-06-20T08:36:16Z</dcterms:modified>
  <dc:identifier>DAGbmq4tcY0</dc:identifier>
</cp:coreProperties>
</file>