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57" r:id="rId4"/>
    <p:sldId id="259" r:id="rId5"/>
    <p:sldId id="260" r:id="rId6"/>
  </p:sldIdLst>
  <p:sldSz cx="18288000" cy="10287000"/>
  <p:notesSz cx="6858000" cy="9144000"/>
  <p:embeddedFontLst>
    <p:embeddedFont>
      <p:font typeface="Calibri (MS) Bold" panose="020B0604020202020204" charset="0"/>
      <p:regular r:id="rId7"/>
    </p:embeddedFont>
    <p:embeddedFont>
      <p:font typeface="Segoe UI" panose="020B0502040204020203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1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C99A692-DAB6-D96D-9EAD-3F2535A33A7C}"/>
              </a:ext>
            </a:extLst>
          </p:cNvPr>
          <p:cNvGrpSpPr/>
          <p:nvPr userDrawn="1"/>
        </p:nvGrpSpPr>
        <p:grpSpPr>
          <a:xfrm>
            <a:off x="9906000" y="-264735"/>
            <a:ext cx="14421960" cy="10816470"/>
            <a:chOff x="0" y="0"/>
            <a:chExt cx="812800" cy="6096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BB7EE0-7860-35CB-9B6D-E5D0AB5BDEE5}"/>
                </a:ext>
              </a:extLst>
            </p:cNvPr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685B335F-D551-5833-FF7E-ADC542BBF3B9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557867" y="-1370121"/>
            <a:ext cx="6111964" cy="6111964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79350" y="8468506"/>
            <a:ext cx="7536798" cy="1579587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CD72349-B96D-64DC-649C-A687E7CC9C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897464"/>
            <a:ext cx="3639955" cy="12124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9DC610-64FF-7614-B955-4E9D667FF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9076588"/>
            <a:ext cx="3518589" cy="866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211790" y="-612775"/>
            <a:ext cx="3511464" cy="3429000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532189" y="495300"/>
            <a:ext cx="6386404" cy="1412224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59FDF84-65E4-E9CF-E211-49A7520D3B8D}"/>
              </a:ext>
            </a:extLst>
          </p:cNvPr>
          <p:cNvGrpSpPr/>
          <p:nvPr userDrawn="1"/>
        </p:nvGrpSpPr>
        <p:grpSpPr>
          <a:xfrm>
            <a:off x="14554200" y="-1028700"/>
            <a:ext cx="7210980" cy="11492499"/>
            <a:chOff x="0" y="-38100"/>
            <a:chExt cx="406400" cy="647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30A7AF-A641-C173-BE18-D368B912E1CE}"/>
                </a:ext>
              </a:extLst>
            </p:cNvPr>
            <p:cNvSpPr/>
            <p:nvPr userDrawn="1"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708CBB-A99D-F2D7-9D64-069954031598}"/>
                </a:ext>
              </a:extLst>
            </p:cNvPr>
            <p:cNvSpPr txBox="1"/>
            <p:nvPr userDrawn="1"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85DD9927-A25E-2D95-6DBC-5B5F12FFD2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24900"/>
            <a:ext cx="3639955" cy="12124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B33EE1-9CD8-AF08-F499-E96DC34579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71" y="9008171"/>
            <a:ext cx="3639955" cy="8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imon.bretin@flutilliant.com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30AAE92-3C53-69DF-712D-FD54F4A53AE7}"/>
              </a:ext>
            </a:extLst>
          </p:cNvPr>
          <p:cNvSpPr txBox="1"/>
          <p:nvPr/>
        </p:nvSpPr>
        <p:spPr>
          <a:xfrm>
            <a:off x="9989944" y="9029700"/>
            <a:ext cx="11498456" cy="76803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 JULY 2026 – LA CITÉ, TOULOUSE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013D287-194A-FA1A-2435-FDE50A028840}"/>
              </a:ext>
            </a:extLst>
          </p:cNvPr>
          <p:cNvSpPr txBox="1"/>
          <p:nvPr/>
        </p:nvSpPr>
        <p:spPr>
          <a:xfrm>
            <a:off x="10058400" y="342900"/>
            <a:ext cx="8839200" cy="263790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Pyrenees-Mediterranean </a:t>
            </a:r>
            <a:r>
              <a:rPr lang="en-US" sz="5000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SUSTAINABLE AGRI-FOOD INNOVATION </a:t>
            </a: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DAY</a:t>
            </a:r>
          </a:p>
        </p:txBody>
      </p:sp>
      <p:pic>
        <p:nvPicPr>
          <p:cNvPr id="3" name="Image 2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88386C07-6148-2DA9-4D3D-041495868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206" y="876300"/>
            <a:ext cx="1724722" cy="1219200"/>
          </a:xfrm>
          <a:prstGeom prst="rect">
            <a:avLst/>
          </a:prstGeom>
        </p:spPr>
      </p:pic>
      <p:pic>
        <p:nvPicPr>
          <p:cNvPr id="6" name="Espace réservé pour une image  4" descr="Une image contenant clipart&#10;&#10;Le contenu généré par l’IA peut être incorrect.">
            <a:extLst>
              <a:ext uri="{FF2B5EF4-FFF2-40B4-BE49-F238E27FC236}">
                <a16:creationId xmlns:a16="http://schemas.microsoft.com/office/drawing/2014/main" id="{5A6D4AD9-5824-79D5-6BB1-F6B7FBF3F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7940" y="4152900"/>
            <a:ext cx="4915675" cy="3200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3EC146-4799-7B4A-596E-FC8C45708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99" y="746698"/>
            <a:ext cx="1478403" cy="147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4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3DAA05BD-0949-41D2-B274-EE17BF74DF88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ACRONYM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B66AD77-D21D-E99F-15D3-14DDF0FE7DCA}"/>
              </a:ext>
            </a:extLst>
          </p:cNvPr>
          <p:cNvSpPr txBox="1"/>
          <p:nvPr/>
        </p:nvSpPr>
        <p:spPr>
          <a:xfrm>
            <a:off x="1066800" y="2863637"/>
            <a:ext cx="1196340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>
              <a:defRPr sz="3600" b="1" i="0" spc="240">
                <a:solidFill>
                  <a:srgbClr val="4E8A3E"/>
                </a:solidFill>
                <a:latin typeface="Segoe UI"/>
              </a:defRPr>
            </a:lvl1pPr>
          </a:lstStyle>
          <a:p>
            <a:r>
              <a:rPr sz="2000" spc="240" dirty="0"/>
              <a:t>OPEN-SOURCE </a:t>
            </a:r>
            <a:endParaRPr lang="fr-FR" sz="4800" dirty="0"/>
          </a:p>
          <a:p>
            <a:r>
              <a:rPr sz="2000" spc="240" dirty="0"/>
              <a:t>IRRIGATION PLATFORM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4FBA8AD-65CF-12D5-2E0A-49097382E089}"/>
              </a:ext>
            </a:extLst>
          </p:cNvPr>
          <p:cNvSpPr txBox="1"/>
          <p:nvPr/>
        </p:nvSpPr>
        <p:spPr>
          <a:xfrm>
            <a:off x="1066800" y="3924300"/>
            <a:ext cx="7162800" cy="1509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6000"/>
              </a:lnSpc>
            </a:pPr>
            <a:r>
              <a:rPr sz="4800" b="1" i="0" dirty="0">
                <a:solidFill>
                  <a:srgbClr val="1F3B1F"/>
                </a:solidFill>
                <a:latin typeface="Segoe UI"/>
              </a:rPr>
              <a:t>How much water does your soil really need?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A446893-07F9-4D4D-2577-338EA0765B7F}"/>
              </a:ext>
            </a:extLst>
          </p:cNvPr>
          <p:cNvSpPr txBox="1"/>
          <p:nvPr/>
        </p:nvSpPr>
        <p:spPr>
          <a:xfrm>
            <a:off x="1098176" y="6458041"/>
            <a:ext cx="6897511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800" b="0" i="1" dirty="0">
                <a:solidFill>
                  <a:srgbClr val="6B6B6B"/>
                </a:solidFill>
                <a:latin typeface="Segoe UI"/>
              </a:rPr>
              <a:t>Today, irrigation is still mostly guesswork.</a:t>
            </a:r>
          </a:p>
        </p:txBody>
      </p:sp>
      <p:pic>
        <p:nvPicPr>
          <p:cNvPr id="10" name="Image 9" descr="Une image contenant texte, carte de visi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872D0D41-34D8-6A99-95D3-A38704F805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315" y="2059343"/>
            <a:ext cx="4719215" cy="493849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52788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5AA7B-8707-6A9A-025C-AF5B1550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36828F5-9972-A263-B125-201B4FE2F5E7}"/>
              </a:ext>
            </a:extLst>
          </p:cNvPr>
          <p:cNvSpPr txBox="1"/>
          <p:nvPr/>
        </p:nvSpPr>
        <p:spPr>
          <a:xfrm>
            <a:off x="448234" y="2511404"/>
            <a:ext cx="14317575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200" b="1" i="0" spc="240" dirty="0">
                <a:solidFill>
                  <a:srgbClr val="4E8A3E"/>
                </a:solidFill>
                <a:latin typeface="Segoe UI"/>
              </a:rPr>
              <a:t>THE PLATFORM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98976-C61E-80E3-0868-399ACA4E783B}"/>
              </a:ext>
            </a:extLst>
          </p:cNvPr>
          <p:cNvSpPr txBox="1"/>
          <p:nvPr/>
        </p:nvSpPr>
        <p:spPr>
          <a:xfrm>
            <a:off x="479610" y="3350280"/>
            <a:ext cx="15304994" cy="6771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i="0" dirty="0">
                <a:solidFill>
                  <a:srgbClr val="1F3B1F"/>
                </a:solidFill>
                <a:latin typeface="Segoe UI"/>
              </a:rPr>
              <a:t>See.  Understand.  Decide.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FA26C-0964-FF5E-F708-2A09917D368D}"/>
              </a:ext>
            </a:extLst>
          </p:cNvPr>
          <p:cNvSpPr txBox="1"/>
          <p:nvPr/>
        </p:nvSpPr>
        <p:spPr>
          <a:xfrm>
            <a:off x="448234" y="4153233"/>
            <a:ext cx="14934712" cy="92333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200" b="1" i="0" dirty="0">
                <a:solidFill>
                  <a:srgbClr val="C27A2E"/>
                </a:solidFill>
                <a:latin typeface="Segoe UI"/>
              </a:rPr>
              <a:t>Empowerment</a:t>
            </a:r>
            <a:r>
              <a:rPr sz="2800" b="0" i="0" dirty="0">
                <a:solidFill>
                  <a:srgbClr val="6B6B6B"/>
                </a:solidFill>
                <a:latin typeface="Segoe UI"/>
              </a:rPr>
              <a:t>  </a:t>
            </a:r>
            <a:endParaRPr lang="fr-FR" sz="2800" b="0" i="0" dirty="0">
              <a:solidFill>
                <a:srgbClr val="6B6B6B"/>
              </a:solidFill>
              <a:latin typeface="Segoe UI"/>
            </a:endParaRPr>
          </a:p>
          <a:p>
            <a:pPr algn="l"/>
            <a:r>
              <a:rPr sz="2800" b="0" i="0" dirty="0">
                <a:solidFill>
                  <a:srgbClr val="6B6B6B"/>
                </a:solidFill>
                <a:latin typeface="Segoe UI"/>
              </a:rPr>
              <a:t>know your land from real data, </a:t>
            </a:r>
            <a:r>
              <a:rPr lang="fr-FR" sz="2800" b="0" i="0" dirty="0">
                <a:solidFill>
                  <a:srgbClr val="6B6B6B"/>
                </a:solidFill>
                <a:latin typeface="Segoe UI"/>
              </a:rPr>
              <a:t> </a:t>
            </a:r>
            <a:r>
              <a:rPr sz="2800" b="0" i="0" dirty="0">
                <a:solidFill>
                  <a:srgbClr val="6B6B6B"/>
                </a:solidFill>
                <a:latin typeface="Segoe UI"/>
              </a:rPr>
              <a:t>not just by watching.</a:t>
            </a:r>
          </a:p>
        </p:txBody>
      </p:sp>
      <p:pic>
        <p:nvPicPr>
          <p:cNvPr id="6" name="Picture 5" descr="icon_droplet.png">
            <a:extLst>
              <a:ext uri="{FF2B5EF4-FFF2-40B4-BE49-F238E27FC236}">
                <a16:creationId xmlns:a16="http://schemas.microsoft.com/office/drawing/2014/main" id="{0723CC0D-4C7D-8424-4F8C-4F935828D0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09" y="5685252"/>
            <a:ext cx="923330" cy="923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9A129-677B-5135-23CE-CE8E8E6FA910}"/>
              </a:ext>
            </a:extLst>
          </p:cNvPr>
          <p:cNvSpPr txBox="1"/>
          <p:nvPr/>
        </p:nvSpPr>
        <p:spPr>
          <a:xfrm>
            <a:off x="2138432" y="5653145"/>
            <a:ext cx="9627335" cy="88742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Aft>
                <a:spcPts val="200"/>
              </a:spcAft>
            </a:pPr>
            <a:r>
              <a:rPr sz="3200" b="1" i="0" dirty="0">
                <a:solidFill>
                  <a:srgbClr val="1F3B1F"/>
                </a:solidFill>
                <a:latin typeface="Segoe UI"/>
              </a:rPr>
              <a:t>Your soil sensors</a:t>
            </a:r>
          </a:p>
          <a:p>
            <a:pPr algn="l">
              <a:spcAft>
                <a:spcPts val="200"/>
              </a:spcAft>
            </a:pPr>
            <a:r>
              <a:rPr lang="fr-FR" sz="2400" dirty="0" err="1">
                <a:solidFill>
                  <a:srgbClr val="6B6B6B"/>
                </a:solidFill>
                <a:latin typeface="Segoe UI"/>
              </a:rPr>
              <a:t>matric</a:t>
            </a:r>
            <a:r>
              <a:rPr lang="fr-FR" sz="2400" dirty="0">
                <a:solidFill>
                  <a:srgbClr val="6B6B6B"/>
                </a:solidFill>
                <a:latin typeface="Segoe UI"/>
              </a:rPr>
              <a:t> </a:t>
            </a:r>
            <a:r>
              <a:rPr lang="fr-FR" sz="2400" dirty="0" err="1">
                <a:solidFill>
                  <a:srgbClr val="6B6B6B"/>
                </a:solidFill>
                <a:latin typeface="Segoe UI"/>
              </a:rPr>
              <a:t>potential</a:t>
            </a:r>
            <a:r>
              <a:rPr lang="fr-FR" sz="2400" dirty="0">
                <a:solidFill>
                  <a:srgbClr val="6B6B6B"/>
                </a:solidFill>
                <a:latin typeface="Segoe UI"/>
              </a:rPr>
              <a:t>, </a:t>
            </a:r>
            <a:r>
              <a:rPr lang="fr-FR" sz="2400" dirty="0" err="1">
                <a:solidFill>
                  <a:srgbClr val="6B6B6B"/>
                </a:solidFill>
                <a:latin typeface="Segoe UI"/>
              </a:rPr>
              <a:t>ec</a:t>
            </a:r>
            <a:r>
              <a:rPr lang="fr-FR" sz="2400" dirty="0">
                <a:solidFill>
                  <a:srgbClr val="6B6B6B"/>
                </a:solidFill>
                <a:latin typeface="Segoe UI"/>
              </a:rPr>
              <a:t>, </a:t>
            </a:r>
            <a:r>
              <a:rPr lang="fr-FR" sz="2400" b="0" i="0" dirty="0">
                <a:solidFill>
                  <a:srgbClr val="6B6B6B"/>
                </a:solidFill>
                <a:latin typeface="Segoe UI"/>
              </a:rPr>
              <a:t>m</a:t>
            </a:r>
            <a:r>
              <a:rPr sz="2400" b="0" i="0" dirty="0" err="1">
                <a:solidFill>
                  <a:srgbClr val="6B6B6B"/>
                </a:solidFill>
                <a:latin typeface="Segoe UI"/>
              </a:rPr>
              <a:t>oisture</a:t>
            </a:r>
            <a:r>
              <a:rPr lang="fr-FR" sz="2400" b="0" i="0" dirty="0">
                <a:solidFill>
                  <a:srgbClr val="6B6B6B"/>
                </a:solidFill>
                <a:latin typeface="Segoe UI"/>
              </a:rPr>
              <a:t>,</a:t>
            </a:r>
            <a:r>
              <a:rPr sz="2400" b="0" i="0" dirty="0">
                <a:solidFill>
                  <a:srgbClr val="6B6B6B"/>
                </a:solidFill>
                <a:latin typeface="Segoe UI"/>
              </a:rPr>
              <a:t> temperature, live</a:t>
            </a:r>
          </a:p>
        </p:txBody>
      </p:sp>
      <p:pic>
        <p:nvPicPr>
          <p:cNvPr id="8" name="Picture 7" descr="icon_cloud.png">
            <a:extLst>
              <a:ext uri="{FF2B5EF4-FFF2-40B4-BE49-F238E27FC236}">
                <a16:creationId xmlns:a16="http://schemas.microsoft.com/office/drawing/2014/main" id="{02C14A2D-0808-CEE5-5899-DCB8CB15E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80" y="6859349"/>
            <a:ext cx="923330" cy="923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62385E-2E89-9E4A-69C0-439867578847}"/>
              </a:ext>
            </a:extLst>
          </p:cNvPr>
          <p:cNvSpPr txBox="1"/>
          <p:nvPr/>
        </p:nvSpPr>
        <p:spPr>
          <a:xfrm>
            <a:off x="2256513" y="6845775"/>
            <a:ext cx="9627335" cy="76431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Aft>
                <a:spcPts val="200"/>
              </a:spcAft>
            </a:pPr>
            <a:r>
              <a:rPr sz="2800" b="1" i="0" dirty="0">
                <a:solidFill>
                  <a:srgbClr val="1F3B1F"/>
                </a:solidFill>
                <a:latin typeface="Segoe UI"/>
              </a:rPr>
              <a:t>Weather built in</a:t>
            </a:r>
          </a:p>
          <a:p>
            <a:pPr algn="l">
              <a:spcAft>
                <a:spcPts val="200"/>
              </a:spcAft>
            </a:pPr>
            <a:r>
              <a:rPr sz="2000" b="0" i="0" dirty="0">
                <a:solidFill>
                  <a:srgbClr val="6B6B6B"/>
                </a:solidFill>
                <a:latin typeface="Segoe UI"/>
              </a:rPr>
              <a:t>rain, forecasts, evapotranspiration</a:t>
            </a:r>
          </a:p>
        </p:txBody>
      </p:sp>
      <p:pic>
        <p:nvPicPr>
          <p:cNvPr id="10" name="Picture 9" descr="icon_click.png">
            <a:extLst>
              <a:ext uri="{FF2B5EF4-FFF2-40B4-BE49-F238E27FC236}">
                <a16:creationId xmlns:a16="http://schemas.microsoft.com/office/drawing/2014/main" id="{A2E09E40-EFF8-39B0-AC7A-DBB6D1A15D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64" y="7782679"/>
            <a:ext cx="923330" cy="923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A6C8CE-B708-1377-622A-184D9436C7FB}"/>
              </a:ext>
            </a:extLst>
          </p:cNvPr>
          <p:cNvSpPr txBox="1"/>
          <p:nvPr/>
        </p:nvSpPr>
        <p:spPr>
          <a:xfrm>
            <a:off x="2256514" y="7845521"/>
            <a:ext cx="9627335" cy="76431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Aft>
                <a:spcPts val="200"/>
              </a:spcAft>
            </a:pPr>
            <a:r>
              <a:rPr sz="2800" b="1" i="0" dirty="0">
                <a:solidFill>
                  <a:srgbClr val="1F3B1F"/>
                </a:solidFill>
                <a:latin typeface="Segoe UI"/>
              </a:rPr>
              <a:t>Irrigation in 2 clicks</a:t>
            </a:r>
          </a:p>
          <a:p>
            <a:pPr algn="l">
              <a:spcAft>
                <a:spcPts val="200"/>
              </a:spcAft>
            </a:pPr>
            <a:r>
              <a:rPr sz="2000" b="0" i="0" dirty="0">
                <a:solidFill>
                  <a:srgbClr val="6B6B6B"/>
                </a:solidFill>
                <a:latin typeface="Segoe UI"/>
              </a:rPr>
              <a:t>you log it, the platform tracks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A4CA81DB-BA1A-D401-6E6D-F53B5C1E7A7E}"/>
              </a:ext>
            </a:extLst>
          </p:cNvPr>
          <p:cNvSpPr/>
          <p:nvPr/>
        </p:nvSpPr>
        <p:spPr>
          <a:xfrm>
            <a:off x="8534400" y="9539614"/>
            <a:ext cx="2286027" cy="671811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4E8A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8E80224-E46C-489D-AA4C-84C4E9DDF278}"/>
              </a:ext>
            </a:extLst>
          </p:cNvPr>
          <p:cNvSpPr txBox="1"/>
          <p:nvPr/>
        </p:nvSpPr>
        <p:spPr>
          <a:xfrm>
            <a:off x="7755482" y="9679353"/>
            <a:ext cx="4023732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400" b="1" i="0">
                <a:solidFill>
                  <a:srgbClr val="4E8A3E"/>
                </a:solidFill>
                <a:latin typeface="Segoe UI"/>
              </a:rPr>
              <a:t>Low-tech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88AF3BF-7A17-C8F4-8BC5-4252BBEA4211}"/>
              </a:ext>
            </a:extLst>
          </p:cNvPr>
          <p:cNvSpPr/>
          <p:nvPr/>
        </p:nvSpPr>
        <p:spPr>
          <a:xfrm>
            <a:off x="11359093" y="9539614"/>
            <a:ext cx="2199239" cy="671811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4E8A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FF45EA8-AB25-5398-0F7A-D95DEB0355FA}"/>
              </a:ext>
            </a:extLst>
          </p:cNvPr>
          <p:cNvSpPr txBox="1"/>
          <p:nvPr/>
        </p:nvSpPr>
        <p:spPr>
          <a:xfrm>
            <a:off x="11359093" y="9690854"/>
            <a:ext cx="219923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400" b="1" i="0" dirty="0">
                <a:solidFill>
                  <a:srgbClr val="4E8A3E"/>
                </a:solidFill>
                <a:latin typeface="Segoe UI"/>
              </a:rPr>
              <a:t>Free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48530E4D-9700-5B06-1AB2-8D6D73FE71B0}"/>
              </a:ext>
            </a:extLst>
          </p:cNvPr>
          <p:cNvSpPr/>
          <p:nvPr/>
        </p:nvSpPr>
        <p:spPr>
          <a:xfrm>
            <a:off x="14249400" y="9539614"/>
            <a:ext cx="3834169" cy="671811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4E8A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3671CD8-57D2-0391-2076-D7FA954C0A53}"/>
              </a:ext>
            </a:extLst>
          </p:cNvPr>
          <p:cNvSpPr txBox="1"/>
          <p:nvPr/>
        </p:nvSpPr>
        <p:spPr>
          <a:xfrm>
            <a:off x="13012164" y="9690854"/>
            <a:ext cx="6331824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400" b="1" i="0">
                <a:solidFill>
                  <a:srgbClr val="4E8A3E"/>
                </a:solidFill>
                <a:latin typeface="Segoe UI"/>
              </a:rPr>
              <a:t>No expertise needed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0596636-323B-3714-537B-6F02B574C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482" y="4439031"/>
            <a:ext cx="2835309" cy="484063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AEFE53D-F1A0-5C0E-3DCA-5F56ECF816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184" t="32518" b="7146"/>
          <a:stretch>
            <a:fillRect/>
          </a:stretch>
        </p:blipFill>
        <p:spPr>
          <a:xfrm>
            <a:off x="12001934" y="4073367"/>
            <a:ext cx="4023741" cy="5011291"/>
          </a:xfrm>
          <a:prstGeom prst="rect">
            <a:avLst/>
          </a:prstGeom>
          <a:ln w="28575">
            <a:noFill/>
          </a:ln>
        </p:spPr>
      </p:pic>
      <p:pic>
        <p:nvPicPr>
          <p:cNvPr id="20" name="Image 19" descr="Une image contenant texte, capture d’écran, Police, logiciel&#10;&#10;Le contenu généré par l’IA peut être incorrect.">
            <a:extLst>
              <a:ext uri="{FF2B5EF4-FFF2-40B4-BE49-F238E27FC236}">
                <a16:creationId xmlns:a16="http://schemas.microsoft.com/office/drawing/2014/main" id="{EECB80F1-D31F-459D-EEF7-5E2B74FC7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070" y="2148140"/>
            <a:ext cx="4414596" cy="308138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27410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97F36-1ED8-D5F4-461A-E066600B5374}"/>
              </a:ext>
            </a:extLst>
          </p:cNvPr>
          <p:cNvSpPr/>
          <p:nvPr/>
        </p:nvSpPr>
        <p:spPr>
          <a:xfrm>
            <a:off x="9939175" y="711214"/>
            <a:ext cx="7130143" cy="9080485"/>
          </a:xfrm>
          <a:prstGeom prst="rect">
            <a:avLst/>
          </a:prstGeom>
          <a:solidFill>
            <a:srgbClr val="F1F7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16368-8075-EF6E-C738-370D557BE8E7}"/>
              </a:ext>
            </a:extLst>
          </p:cNvPr>
          <p:cNvSpPr txBox="1"/>
          <p:nvPr/>
        </p:nvSpPr>
        <p:spPr>
          <a:xfrm>
            <a:off x="453989" y="2554976"/>
            <a:ext cx="512064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>
              <a:defRPr sz="3600" b="1" i="0" spc="240">
                <a:solidFill>
                  <a:srgbClr val="4E8A3E"/>
                </a:solidFill>
                <a:latin typeface="Segoe UI"/>
              </a:defRPr>
            </a:lvl1pPr>
          </a:lstStyle>
          <a:p>
            <a:r>
              <a:rPr sz="2400" spc="240" dirty="0"/>
              <a:t>ALREADY IN THE FIELD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0C44F-4D41-66BE-3939-68C0ED6CB1E6}"/>
              </a:ext>
            </a:extLst>
          </p:cNvPr>
          <p:cNvSpPr txBox="1"/>
          <p:nvPr/>
        </p:nvSpPr>
        <p:spPr>
          <a:xfrm>
            <a:off x="381309" y="3093192"/>
            <a:ext cx="898502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800" b="0" i="0" dirty="0">
                <a:solidFill>
                  <a:srgbClr val="6B6B6B"/>
                </a:solidFill>
                <a:latin typeface="Segoe UI"/>
              </a:rPr>
              <a:t>Terra Viva farm · Ibiza · EU project CESAM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D4FC3-1E47-25E9-6AFD-064AAF16B7C0}"/>
              </a:ext>
            </a:extLst>
          </p:cNvPr>
          <p:cNvSpPr txBox="1"/>
          <p:nvPr/>
        </p:nvSpPr>
        <p:spPr>
          <a:xfrm>
            <a:off x="1051005" y="3629698"/>
            <a:ext cx="4338742" cy="29238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9000" b="1" i="0" dirty="0">
                <a:solidFill>
                  <a:srgbClr val="4E8A3E"/>
                </a:solidFill>
                <a:latin typeface="Segoe UI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573E7-1063-809B-3531-BDCA555F7C78}"/>
              </a:ext>
            </a:extLst>
          </p:cNvPr>
          <p:cNvSpPr txBox="1"/>
          <p:nvPr/>
        </p:nvSpPr>
        <p:spPr>
          <a:xfrm>
            <a:off x="4460881" y="4211476"/>
            <a:ext cx="5363121" cy="171329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sz="4000" b="1" i="0" dirty="0">
                <a:solidFill>
                  <a:srgbClr val="1F3B1F"/>
                </a:solidFill>
                <a:latin typeface="Segoe UI"/>
              </a:rPr>
              <a:t>irrigation cycles</a:t>
            </a:r>
          </a:p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sz="4000" b="1" i="0" dirty="0">
                <a:solidFill>
                  <a:srgbClr val="1F3B1F"/>
                </a:solidFill>
                <a:latin typeface="Segoe UI"/>
              </a:rPr>
              <a:t>saved per field</a:t>
            </a:r>
          </a:p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sz="2800" b="0" i="1" dirty="0">
                <a:solidFill>
                  <a:srgbClr val="6B6B6B"/>
                </a:solidFill>
                <a:latin typeface="Segoe UI"/>
              </a:rPr>
              <a:t>at end of season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50937-770D-9131-7A87-89AD7F3D63F1}"/>
              </a:ext>
            </a:extLst>
          </p:cNvPr>
          <p:cNvSpPr txBox="1"/>
          <p:nvPr/>
        </p:nvSpPr>
        <p:spPr>
          <a:xfrm>
            <a:off x="2105545" y="6460655"/>
            <a:ext cx="1463040" cy="11079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4800" b="1" i="0">
                <a:solidFill>
                  <a:srgbClr val="4E8A3E"/>
                </a:solidFill>
                <a:latin typeface="Segoe UI"/>
              </a:rPr>
              <a:t>4</a:t>
            </a:r>
          </a:p>
          <a:p>
            <a:pPr algn="ctr"/>
            <a:r>
              <a:rPr sz="2400" b="0" i="0">
                <a:solidFill>
                  <a:srgbClr val="6B6B6B"/>
                </a:solidFill>
                <a:latin typeface="Segoe UI"/>
              </a:rPr>
              <a:t>plots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46E89-457E-1904-FECA-F99EB88B2038}"/>
              </a:ext>
            </a:extLst>
          </p:cNvPr>
          <p:cNvSpPr/>
          <p:nvPr/>
        </p:nvSpPr>
        <p:spPr>
          <a:xfrm>
            <a:off x="3568585" y="6786051"/>
            <a:ext cx="10972" cy="457200"/>
          </a:xfrm>
          <a:prstGeom prst="rect">
            <a:avLst/>
          </a:prstGeom>
          <a:solidFill>
            <a:srgbClr val="E3E9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29C3A-14E3-CAFD-0269-6015B1DD68D0}"/>
              </a:ext>
            </a:extLst>
          </p:cNvPr>
          <p:cNvSpPr txBox="1"/>
          <p:nvPr/>
        </p:nvSpPr>
        <p:spPr>
          <a:xfrm>
            <a:off x="3705745" y="6460655"/>
            <a:ext cx="1463040" cy="11079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4800" b="1" i="0" dirty="0">
                <a:solidFill>
                  <a:srgbClr val="4E8A3E"/>
                </a:solidFill>
                <a:latin typeface="Segoe UI"/>
              </a:rPr>
              <a:t>12</a:t>
            </a:r>
          </a:p>
          <a:p>
            <a:pPr algn="ctr"/>
            <a:r>
              <a:rPr sz="2400" b="0" i="0" dirty="0">
                <a:solidFill>
                  <a:srgbClr val="6B6B6B"/>
                </a:solidFill>
                <a:latin typeface="Segoe UI"/>
              </a:rPr>
              <a:t>sensors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A962BB-56CA-EFCD-0090-E1903E76D18F}"/>
              </a:ext>
            </a:extLst>
          </p:cNvPr>
          <p:cNvSpPr/>
          <p:nvPr/>
        </p:nvSpPr>
        <p:spPr>
          <a:xfrm>
            <a:off x="5168785" y="6786051"/>
            <a:ext cx="10972" cy="457200"/>
          </a:xfrm>
          <a:prstGeom prst="rect">
            <a:avLst/>
          </a:prstGeom>
          <a:solidFill>
            <a:srgbClr val="E3E9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151247-7950-A74D-D0AB-EB4A41DA5665}"/>
              </a:ext>
            </a:extLst>
          </p:cNvPr>
          <p:cNvSpPr txBox="1"/>
          <p:nvPr/>
        </p:nvSpPr>
        <p:spPr>
          <a:xfrm>
            <a:off x="5305944" y="6460655"/>
            <a:ext cx="2161655" cy="11079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4800" b="1" i="0" dirty="0">
                <a:solidFill>
                  <a:srgbClr val="4E8A3E"/>
                </a:solidFill>
                <a:latin typeface="Segoe UI"/>
              </a:rPr>
              <a:t>24/7</a:t>
            </a:r>
          </a:p>
          <a:p>
            <a:pPr algn="ctr"/>
            <a:r>
              <a:rPr sz="2400" b="0" i="0" dirty="0">
                <a:solidFill>
                  <a:srgbClr val="6B6B6B"/>
                </a:solidFill>
                <a:latin typeface="Segoe UI"/>
              </a:rPr>
              <a:t>monitoring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0C4666-0FBA-3DE1-B923-D3CD14F36C3C}"/>
              </a:ext>
            </a:extLst>
          </p:cNvPr>
          <p:cNvSpPr/>
          <p:nvPr/>
        </p:nvSpPr>
        <p:spPr>
          <a:xfrm>
            <a:off x="686626" y="7694441"/>
            <a:ext cx="8729591" cy="548640"/>
          </a:xfrm>
          <a:prstGeom prst="roundRect">
            <a:avLst>
              <a:gd name="adj" fmla="val 50000"/>
            </a:avLst>
          </a:prstGeom>
          <a:solidFill>
            <a:srgbClr val="4E8A3E"/>
          </a:solidFill>
          <a:ln>
            <a:noFill/>
          </a:ln>
          <a:effectLst>
            <a:outerShdw blurRad="90000" dist="40000" dir="5400000" rotWithShape="0">
              <a:srgbClr val="1F3B1F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47CD1-1C9C-6D0A-7294-954EEC69B566}"/>
              </a:ext>
            </a:extLst>
          </p:cNvPr>
          <p:cNvSpPr txBox="1"/>
          <p:nvPr/>
        </p:nvSpPr>
        <p:spPr>
          <a:xfrm>
            <a:off x="1858599" y="7753317"/>
            <a:ext cx="6462796" cy="43088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2800" b="1" i="0" dirty="0">
                <a:solidFill>
                  <a:srgbClr val="FFFFFF"/>
                </a:solidFill>
                <a:latin typeface="Segoe UI"/>
              </a:rPr>
              <a:t>Try it on your farm   →   open-ceres.eu</a:t>
            </a:r>
          </a:p>
        </p:txBody>
      </p:sp>
      <p:pic>
        <p:nvPicPr>
          <p:cNvPr id="15" name="Imagen 20">
            <a:extLst>
              <a:ext uri="{FF2B5EF4-FFF2-40B4-BE49-F238E27FC236}">
                <a16:creationId xmlns:a16="http://schemas.microsoft.com/office/drawing/2014/main" id="{839D4090-800A-547A-2FF9-89E463A09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513763" y="856069"/>
            <a:ext cx="2297424" cy="4201233"/>
          </a:xfrm>
          <a:prstGeom prst="rect">
            <a:avLst/>
          </a:prstGeom>
        </p:spPr>
      </p:pic>
      <p:pic>
        <p:nvPicPr>
          <p:cNvPr id="16" name="Imagen 27">
            <a:extLst>
              <a:ext uri="{FF2B5EF4-FFF2-40B4-BE49-F238E27FC236}">
                <a16:creationId xmlns:a16="http://schemas.microsoft.com/office/drawing/2014/main" id="{2659CE7E-4E4E-F61D-3FEA-EE5B0696E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0250" y="1085489"/>
            <a:ext cx="3473670" cy="199434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17" name="Imagen 28">
            <a:extLst>
              <a:ext uri="{FF2B5EF4-FFF2-40B4-BE49-F238E27FC236}">
                <a16:creationId xmlns:a16="http://schemas.microsoft.com/office/drawing/2014/main" id="{206A3EB9-5A35-0B69-694D-510E3EF35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768" y="3149809"/>
            <a:ext cx="3473670" cy="2062795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C0D3509-948F-AF9A-6B0D-33B7FFF052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387" t="7692" r="1303" b="5389"/>
          <a:stretch>
            <a:fillRect/>
          </a:stretch>
        </p:blipFill>
        <p:spPr>
          <a:xfrm>
            <a:off x="10941203" y="5212604"/>
            <a:ext cx="5474213" cy="4201233"/>
          </a:xfrm>
          <a:prstGeom prst="rect">
            <a:avLst/>
          </a:prstGeom>
          <a:ln w="28575">
            <a:noFill/>
          </a:ln>
        </p:spPr>
      </p:pic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2FAE0FC9-7EA7-7942-7774-7CA1105225C7}"/>
              </a:ext>
            </a:extLst>
          </p:cNvPr>
          <p:cNvSpPr/>
          <p:nvPr/>
        </p:nvSpPr>
        <p:spPr>
          <a:xfrm>
            <a:off x="686626" y="8309994"/>
            <a:ext cx="8751535" cy="548640"/>
          </a:xfrm>
          <a:prstGeom prst="roundRect">
            <a:avLst>
              <a:gd name="adj" fmla="val 50000"/>
            </a:avLst>
          </a:prstGeom>
          <a:solidFill>
            <a:srgbClr val="4E8A3E"/>
          </a:solidFill>
          <a:ln>
            <a:noFill/>
          </a:ln>
          <a:effectLst>
            <a:outerShdw blurRad="90000" dist="40000" dir="5400000" rotWithShape="0">
              <a:srgbClr val="1F3B1F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600"/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5C30C31C-BED0-05C9-3061-AFE228DCB439}"/>
              </a:ext>
            </a:extLst>
          </p:cNvPr>
          <p:cNvSpPr txBox="1"/>
          <p:nvPr/>
        </p:nvSpPr>
        <p:spPr>
          <a:xfrm>
            <a:off x="1340529" y="8368871"/>
            <a:ext cx="7322838" cy="43088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fr-FR" sz="2800" b="1" i="0" dirty="0">
                <a:solidFill>
                  <a:srgbClr val="FFFFFF"/>
                </a:solidFill>
                <a:latin typeface="Segoe UI"/>
                <a:hlinkClick r:id="rId6"/>
              </a:rPr>
              <a:t>Simon.bretin@flutilliant.com</a:t>
            </a:r>
            <a:r>
              <a:rPr lang="fr-FR" sz="2800" b="1" i="0" dirty="0">
                <a:solidFill>
                  <a:srgbClr val="FFFFFF"/>
                </a:solidFill>
                <a:latin typeface="Segoe UI"/>
              </a:rPr>
              <a:t> - 0631719499</a:t>
            </a:r>
            <a:endParaRPr sz="2800" b="1" i="0" dirty="0">
              <a:solidFill>
                <a:srgbClr val="FFFFFF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744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Personnalisé</PresentationFormat>
  <Paragraphs>34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Segoe UI</vt:lpstr>
      <vt:lpstr>Arial</vt:lpstr>
      <vt:lpstr>Calibri</vt:lpstr>
      <vt:lpstr>Calibri (MS) Bold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Simon Bretin</cp:lastModifiedBy>
  <cp:revision>17</cp:revision>
  <dcterms:created xsi:type="dcterms:W3CDTF">2006-08-16T00:00:00Z</dcterms:created>
  <dcterms:modified xsi:type="dcterms:W3CDTF">2026-06-24T16:12:54Z</dcterms:modified>
  <dc:identifier>DAGbmq4tcY0</dc:identifier>
</cp:coreProperties>
</file>