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sldIdLst>
    <p:sldId id="256" r:id="rId3"/>
    <p:sldId id="259" r:id="rId4"/>
    <p:sldId id="263" r:id="rId5"/>
    <p:sldId id="265" r:id="rId6"/>
    <p:sldId id="261" r:id="rId7"/>
  </p:sldIdLst>
  <p:sldSz cx="18288000" cy="10287000"/>
  <p:notesSz cx="6858000" cy="9144000"/>
  <p:embeddedFontLst>
    <p:embeddedFont>
      <p:font typeface="Calibri (MS)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C99A692-DAB6-D96D-9EAD-3F2535A33A7C}"/>
              </a:ext>
            </a:extLst>
          </p:cNvPr>
          <p:cNvGrpSpPr/>
          <p:nvPr userDrawn="1"/>
        </p:nvGrpSpPr>
        <p:grpSpPr>
          <a:xfrm>
            <a:off x="9906000" y="-264735"/>
            <a:ext cx="14421960" cy="10816470"/>
            <a:chOff x="0" y="0"/>
            <a:chExt cx="812800" cy="6096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5BB7EE0-7860-35CB-9B6D-E5D0AB5BDEE5}"/>
                </a:ext>
              </a:extLst>
            </p:cNvPr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685B335F-D551-5833-FF7E-ADC542BBF3B9}"/>
                </a:ext>
              </a:extLst>
            </p:cNvPr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557867" y="-1370121"/>
            <a:ext cx="6111964" cy="6111964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79350" y="8468506"/>
            <a:ext cx="7536798" cy="1579587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CD72349-B96D-64DC-649C-A687E7CC9C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897464"/>
            <a:ext cx="3639955" cy="121246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A9DC610-64FF-7614-B955-4E9D667FF5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9076588"/>
            <a:ext cx="3518589" cy="8669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211790" y="-612775"/>
            <a:ext cx="3511464" cy="3429000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532189" y="495300"/>
            <a:ext cx="6386404" cy="1412224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59FDF84-65E4-E9CF-E211-49A7520D3B8D}"/>
              </a:ext>
            </a:extLst>
          </p:cNvPr>
          <p:cNvGrpSpPr/>
          <p:nvPr userDrawn="1"/>
        </p:nvGrpSpPr>
        <p:grpSpPr>
          <a:xfrm>
            <a:off x="14554200" y="-1028700"/>
            <a:ext cx="7210980" cy="11492499"/>
            <a:chOff x="0" y="-38100"/>
            <a:chExt cx="406400" cy="647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30A7AF-A641-C173-BE18-D368B912E1CE}"/>
                </a:ext>
              </a:extLst>
            </p:cNvPr>
            <p:cNvSpPr/>
            <p:nvPr userDrawn="1"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708CBB-A99D-F2D7-9D64-069954031598}"/>
                </a:ext>
              </a:extLst>
            </p:cNvPr>
            <p:cNvSpPr txBox="1"/>
            <p:nvPr userDrawn="1"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85DD9927-A25E-2D95-6DBC-5B5F12FFD2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24900"/>
            <a:ext cx="3639955" cy="12124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B33EE1-9CD8-AF08-F499-E96DC34579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71" y="9008171"/>
            <a:ext cx="3639955" cy="8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30AAE92-3C53-69DF-712D-FD54F4A53AE7}"/>
              </a:ext>
            </a:extLst>
          </p:cNvPr>
          <p:cNvSpPr txBox="1"/>
          <p:nvPr/>
        </p:nvSpPr>
        <p:spPr>
          <a:xfrm>
            <a:off x="9989944" y="9029700"/>
            <a:ext cx="11498456" cy="76803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 JULY 2026 – LA CITÉ, TOULOUSE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013D287-194A-FA1A-2435-FDE50A028840}"/>
              </a:ext>
            </a:extLst>
          </p:cNvPr>
          <p:cNvSpPr txBox="1"/>
          <p:nvPr/>
        </p:nvSpPr>
        <p:spPr>
          <a:xfrm>
            <a:off x="10058400" y="342900"/>
            <a:ext cx="8839200" cy="263790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Pyrenees-Mediterranean </a:t>
            </a:r>
            <a:r>
              <a:rPr lang="en-US" sz="5000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SUSTAINABLE AGRI-FOOD INNOVATION </a:t>
            </a:r>
            <a:r>
              <a:rPr lang="en-US" sz="5000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DAY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011A9305-1301-2DF6-A1C7-7DD3F90FC3DF}"/>
              </a:ext>
            </a:extLst>
          </p:cNvPr>
          <p:cNvSpPr txBox="1"/>
          <p:nvPr/>
        </p:nvSpPr>
        <p:spPr>
          <a:xfrm>
            <a:off x="0" y="4768701"/>
            <a:ext cx="1149845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/>
              <a:t>NITRO-TIC</a:t>
            </a:r>
          </a:p>
          <a:p>
            <a:pPr algn="ctr"/>
            <a:r>
              <a:rPr lang="en-GB" sz="4000" dirty="0"/>
              <a:t>Smart IoT and ICT-Based Automated Measurement System for Monitoring and Optimizing Ammonia Nitrogen Recovery</a:t>
            </a:r>
            <a:endParaRPr lang="fr-FR" sz="4000" b="1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BD2FED87-7B53-2C7D-5088-A9AC73892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54" y="816231"/>
            <a:ext cx="2322146" cy="21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4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5AA7B-8707-6A9A-025C-AF5B1550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A4AE3164-5C3D-6481-76C2-D3D742084660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NITRO-TIC project</a:t>
            </a: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F88B61E0-A48A-1376-B7F2-0C56AA5303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879" y="495300"/>
            <a:ext cx="1608977" cy="1499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QuadreDeText 8">
            <a:extLst>
              <a:ext uri="{FF2B5EF4-FFF2-40B4-BE49-F238E27FC236}">
                <a16:creationId xmlns:a16="http://schemas.microsoft.com/office/drawing/2014/main" id="{489899DE-D3AE-79B7-BB1F-95EE372212EE}"/>
              </a:ext>
            </a:extLst>
          </p:cNvPr>
          <p:cNvSpPr txBox="1"/>
          <p:nvPr/>
        </p:nvSpPr>
        <p:spPr>
          <a:xfrm>
            <a:off x="5740942" y="1943100"/>
            <a:ext cx="302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000" b="1" dirty="0"/>
              <a:t>2 PROBLEMS</a:t>
            </a:r>
            <a:endParaRPr lang="ca-E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8DC0456-1B5D-3B54-57BD-92A1AF77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5" y="2650986"/>
            <a:ext cx="7123027" cy="637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EBAACC9-A535-C8FC-2358-7FA2CAFDE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26" y="2679613"/>
            <a:ext cx="7234280" cy="646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0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23F37-DA83-0B23-0544-745AB8DD3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996650EE-68F3-F946-05CB-806FCDBE9470}"/>
              </a:ext>
            </a:extLst>
          </p:cNvPr>
          <p:cNvSpPr txBox="1"/>
          <p:nvPr/>
        </p:nvSpPr>
        <p:spPr>
          <a:xfrm>
            <a:off x="5189344" y="9023669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NITRO-TIC project</a:t>
            </a: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9892CEBD-0DDD-DCC0-F8D0-BFC65E8D2B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879" y="495300"/>
            <a:ext cx="1608977" cy="149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C73F0B07-BC8A-15D6-468E-2873A0D9A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1" t="22361"/>
          <a:stretch/>
        </p:blipFill>
        <p:spPr>
          <a:xfrm>
            <a:off x="685800" y="5325401"/>
            <a:ext cx="5012722" cy="3553102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0A17C0CB-EDB5-73E2-FB28-99EB5D9032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80" y="5350636"/>
            <a:ext cx="4800600" cy="360045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BAB34466-F41B-7803-6644-6E3C30FBDF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4"/>
          <a:stretch/>
        </p:blipFill>
        <p:spPr>
          <a:xfrm>
            <a:off x="13092667" y="6784946"/>
            <a:ext cx="2664212" cy="2093557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7E5A157C-B9A5-5E58-4F31-5CB694B377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647700"/>
            <a:ext cx="2454545" cy="1345909"/>
          </a:xfrm>
          <a:prstGeom prst="rect">
            <a:avLst/>
          </a:prstGeom>
        </p:spPr>
      </p:pic>
      <p:sp>
        <p:nvSpPr>
          <p:cNvPr id="4" name="QuadreDeText 10">
            <a:extLst>
              <a:ext uri="{FF2B5EF4-FFF2-40B4-BE49-F238E27FC236}">
                <a16:creationId xmlns:a16="http://schemas.microsoft.com/office/drawing/2014/main" id="{304B45D4-1441-58CD-B8DD-34D9F682ECB5}"/>
              </a:ext>
            </a:extLst>
          </p:cNvPr>
          <p:cNvSpPr txBox="1"/>
          <p:nvPr/>
        </p:nvSpPr>
        <p:spPr>
          <a:xfrm>
            <a:off x="152400" y="3086100"/>
            <a:ext cx="15421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b="1" spc="105" dirty="0">
                <a:solidFill>
                  <a:srgbClr val="000000"/>
                </a:solidFill>
                <a:latin typeface="Repo Bold"/>
              </a:rPr>
              <a:t>Recovering</a:t>
            </a:r>
            <a:r>
              <a:rPr lang="en-GB" sz="4400" spc="105" dirty="0">
                <a:solidFill>
                  <a:srgbClr val="000000"/>
                </a:solidFill>
                <a:latin typeface="Repo Bold"/>
              </a:rPr>
              <a:t> Nitrogen, Phosphorus and Potassium from digestate and animal dejections and </a:t>
            </a:r>
            <a:r>
              <a:rPr lang="en-GB" sz="4400" b="1" spc="105" dirty="0">
                <a:solidFill>
                  <a:srgbClr val="000000"/>
                </a:solidFill>
                <a:latin typeface="Repo Bold"/>
              </a:rPr>
              <a:t>valorising</a:t>
            </a:r>
            <a:r>
              <a:rPr lang="en-GB" sz="4400" spc="105" dirty="0">
                <a:solidFill>
                  <a:srgbClr val="000000"/>
                </a:solidFill>
                <a:latin typeface="Repo Bold"/>
              </a:rPr>
              <a:t> them as inorganic </a:t>
            </a:r>
            <a:r>
              <a:rPr lang="en-GB" sz="4400" b="1" spc="105" dirty="0" err="1">
                <a:solidFill>
                  <a:srgbClr val="000000"/>
                </a:solidFill>
                <a:latin typeface="Repo Bold"/>
              </a:rPr>
              <a:t>bio</a:t>
            </a:r>
            <a:r>
              <a:rPr lang="en-GB" sz="4400" spc="105" dirty="0" err="1">
                <a:solidFill>
                  <a:srgbClr val="000000"/>
                </a:solidFill>
                <a:latin typeface="Repo Bold"/>
              </a:rPr>
              <a:t>fertiliser</a:t>
            </a:r>
            <a:endParaRPr lang="en-GB" sz="4400" spc="105" dirty="0">
              <a:solidFill>
                <a:srgbClr val="000000"/>
              </a:solidFill>
              <a:latin typeface="Repo Bold"/>
            </a:endParaRPr>
          </a:p>
          <a:p>
            <a:endParaRPr lang="ca-ES" sz="6000" dirty="0"/>
          </a:p>
        </p:txBody>
      </p:sp>
      <p:sp>
        <p:nvSpPr>
          <p:cNvPr id="5" name="QuadreDeText 7">
            <a:extLst>
              <a:ext uri="{FF2B5EF4-FFF2-40B4-BE49-F238E27FC236}">
                <a16:creationId xmlns:a16="http://schemas.microsoft.com/office/drawing/2014/main" id="{BE081C80-FCE4-E614-DEFD-3BE36AAB84C7}"/>
              </a:ext>
            </a:extLst>
          </p:cNvPr>
          <p:cNvSpPr txBox="1"/>
          <p:nvPr/>
        </p:nvSpPr>
        <p:spPr>
          <a:xfrm>
            <a:off x="6493907" y="2247900"/>
            <a:ext cx="2761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000" b="1" dirty="0"/>
              <a:t>1 SOLUTION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56968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27DD2-45D3-359E-BB6F-A2051751B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E7B78286-AF96-EAFC-416E-76C84D4C81F0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NITRO-TIC project</a:t>
            </a: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C2A42843-F5D6-5396-6062-DB3826444F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879" y="495300"/>
            <a:ext cx="1608977" cy="14997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QuadreDeText 7">
            <a:extLst>
              <a:ext uri="{FF2B5EF4-FFF2-40B4-BE49-F238E27FC236}">
                <a16:creationId xmlns:a16="http://schemas.microsoft.com/office/drawing/2014/main" id="{09972B5D-0E57-692D-5E43-AA6841E335F7}"/>
              </a:ext>
            </a:extLst>
          </p:cNvPr>
          <p:cNvSpPr txBox="1"/>
          <p:nvPr/>
        </p:nvSpPr>
        <p:spPr>
          <a:xfrm>
            <a:off x="6262418" y="1892880"/>
            <a:ext cx="1839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4000" b="1" dirty="0"/>
              <a:t>IMPACT</a:t>
            </a:r>
            <a:endParaRPr lang="ca-ES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5AE8F2F-865E-A892-D861-3696A698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52700"/>
            <a:ext cx="12925503" cy="664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2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D4944-659D-E877-049C-19430316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0DEF0FF5-0FE1-686C-3FBE-E547BB9D34FC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PROJECT ACRONYM</a:t>
            </a: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2BEF8316-F088-F0FA-BF70-6B8D6E6765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879" y="495300"/>
            <a:ext cx="1608977" cy="149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tge 33">
            <a:extLst>
              <a:ext uri="{FF2B5EF4-FFF2-40B4-BE49-F238E27FC236}">
                <a16:creationId xmlns:a16="http://schemas.microsoft.com/office/drawing/2014/main" id="{61565327-35A0-39C2-0BAD-323DAB9F1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59" b="949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BFA37364-5E32-4655-6C7C-956981710779}"/>
              </a:ext>
            </a:extLst>
          </p:cNvPr>
          <p:cNvSpPr txBox="1"/>
          <p:nvPr/>
        </p:nvSpPr>
        <p:spPr>
          <a:xfrm>
            <a:off x="2111978" y="0"/>
            <a:ext cx="140640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600" dirty="0"/>
              <a:t>We are the new alchemists!</a:t>
            </a:r>
          </a:p>
        </p:txBody>
      </p:sp>
    </p:spTree>
    <p:extLst>
      <p:ext uri="{BB962C8B-B14F-4D97-AF65-F5344CB8AC3E}">
        <p14:creationId xmlns:p14="http://schemas.microsoft.com/office/powerpoint/2010/main" val="428553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64</Words>
  <Application>Microsoft Office PowerPoint</Application>
  <PresentationFormat>Personalitzat</PresentationFormat>
  <Paragraphs>13</Paragraphs>
  <Slides>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5</vt:i4>
      </vt:variant>
    </vt:vector>
  </HeadingPairs>
  <TitlesOfParts>
    <vt:vector size="11" baseType="lpstr">
      <vt:lpstr>Arial</vt:lpstr>
      <vt:lpstr>Repo Bold</vt:lpstr>
      <vt:lpstr>Calibri</vt:lpstr>
      <vt:lpstr>Calibri (MS) Bold</vt:lpstr>
      <vt:lpstr>Office Theme</vt:lpstr>
      <vt:lpstr>1_Office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xavier.crusat@office365.upc.edu</cp:lastModifiedBy>
  <cp:revision>22</cp:revision>
  <dcterms:created xsi:type="dcterms:W3CDTF">2006-08-16T00:00:00Z</dcterms:created>
  <dcterms:modified xsi:type="dcterms:W3CDTF">2026-06-01T10:20:25Z</dcterms:modified>
  <dc:identifier>DAGbmq4tcY0</dc:identifier>
</cp:coreProperties>
</file>