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18288000" cy="10287000"/>
  <p:notesSz cx="6858000" cy="9144000"/>
  <p:embeddedFontLst>
    <p:embeddedFont>
      <p:font typeface="Calibri (MS) Bold" panose="020B0604020202020204" charset="0"/>
      <p:regular r:id="rId11"/>
    </p:embeddedFont>
    <p:embeddedFont>
      <p:font typeface="Garamond" panose="02020404030301010803" pitchFamily="18" charset="0"/>
      <p:regular r:id="rId12"/>
      <p:bold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emf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21265" y="5143500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Bulk dispensing machine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80A6DE-2B11-221B-470C-F2141FE35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83687"/>
            <a:ext cx="4191000" cy="9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DAA05BD-0949-41D2-B274-EE17BF74DF8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  <a:endParaRPr lang="en-US" sz="25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964449-E48B-C782-FCC7-C877CC767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25A20A8-1857-8123-2841-04DB87E0E462}"/>
              </a:ext>
            </a:extLst>
          </p:cNvPr>
          <p:cNvSpPr txBox="1"/>
          <p:nvPr/>
        </p:nvSpPr>
        <p:spPr>
          <a:xfrm>
            <a:off x="1524000" y="2400300"/>
            <a:ext cx="1403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/>
              <a:t>"Don't throw away your used bottles anymore... refill them!“</a:t>
            </a:r>
          </a:p>
        </p:txBody>
      </p:sp>
      <p:pic>
        <p:nvPicPr>
          <p:cNvPr id="8" name="Image 7" descr="Sea turtle among plastic waste on polluted beach at sunrise">
            <a:extLst>
              <a:ext uri="{FF2B5EF4-FFF2-40B4-BE49-F238E27FC236}">
                <a16:creationId xmlns:a16="http://schemas.microsoft.com/office/drawing/2014/main" id="{85DC468A-1E40-BBE2-B2FA-0C0CB058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89" y="3695700"/>
            <a:ext cx="6650311" cy="37118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00EE53-85B1-EA81-BA43-50ABAB7BB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084" y="3070443"/>
            <a:ext cx="1959943" cy="51577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10A2E6-44D1-8D64-388A-B43624DFE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0990" y="1790700"/>
            <a:ext cx="2243019" cy="3986212"/>
          </a:xfrm>
          <a:prstGeom prst="rect">
            <a:avLst/>
          </a:prstGeom>
          <a:effectLst>
            <a:outerShdw blurRad="50800" dist="38100" dir="5400000" algn="ctr" rotWithShape="0">
              <a:schemeClr val="tx1"/>
            </a:outerShdw>
            <a:softEdge rad="0"/>
          </a:effectLst>
          <a:scene3d>
            <a:camera prst="orthographicFront"/>
            <a:lightRig rig="threePt" dir="t"/>
          </a:scene3d>
          <a:sp3d contourW="25400"/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6BEBE2B-6F53-E672-58E2-812D8A6A3C12}"/>
              </a:ext>
            </a:extLst>
          </p:cNvPr>
          <p:cNvCxnSpPr>
            <a:cxnSpLocks/>
          </p:cNvCxnSpPr>
          <p:nvPr/>
        </p:nvCxnSpPr>
        <p:spPr>
          <a:xfrm flipV="1">
            <a:off x="12877800" y="1850654"/>
            <a:ext cx="1105590" cy="193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B6DDD19-EBE8-A90A-BED0-1FB7B987EC2A}"/>
              </a:ext>
            </a:extLst>
          </p:cNvPr>
          <p:cNvCxnSpPr>
            <a:cxnSpLocks/>
          </p:cNvCxnSpPr>
          <p:nvPr/>
        </p:nvCxnSpPr>
        <p:spPr>
          <a:xfrm>
            <a:off x="12877800" y="4399700"/>
            <a:ext cx="1105590" cy="1377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33F5DDD-6C5E-CDC2-CB50-24302BF8B01B}"/>
              </a:ext>
            </a:extLst>
          </p:cNvPr>
          <p:cNvSpPr txBox="1"/>
          <p:nvPr/>
        </p:nvSpPr>
        <p:spPr>
          <a:xfrm>
            <a:off x="1219200" y="8357687"/>
            <a:ext cx="16746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Objective: to meet European regulatory requirements and REDUCE WASTE on the planet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AA7B-8707-6A9A-025C-AF5B1550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A4AE3164-5C3D-6481-76C2-D3D742084660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8B4A7D-A064-5C1C-6145-178BE64ABBCB}"/>
              </a:ext>
            </a:extLst>
          </p:cNvPr>
          <p:cNvSpPr txBox="1"/>
          <p:nvPr/>
        </p:nvSpPr>
        <p:spPr>
          <a:xfrm>
            <a:off x="4800600" y="2247900"/>
            <a:ext cx="10994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1770A1"/>
                </a:solidFill>
                <a:latin typeface="Calibri (MS) Bold"/>
                <a:cs typeface="Calibri (MS) Bold"/>
              </a:rPr>
              <a:t>Two </a:t>
            </a:r>
            <a:r>
              <a:rPr lang="fr-FR" sz="4800" b="1" dirty="0" err="1">
                <a:solidFill>
                  <a:srgbClr val="1770A1"/>
                </a:solidFill>
                <a:latin typeface="Calibri (MS) Bold"/>
                <a:cs typeface="Calibri (MS) Bold"/>
              </a:rPr>
              <a:t>market-ready</a:t>
            </a:r>
            <a:r>
              <a:rPr lang="fr-FR" sz="4800" b="1" dirty="0">
                <a:solidFill>
                  <a:srgbClr val="1770A1"/>
                </a:solidFill>
                <a:latin typeface="Calibri (MS) Bold"/>
                <a:cs typeface="Calibri (MS) Bold"/>
              </a:rPr>
              <a:t> solutions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8EA30D3-9F82-EBB5-1A27-2A99946F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22" y="4103465"/>
            <a:ext cx="1978508" cy="135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FA202C28-5DDD-0C8B-290C-7407FE1C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37" y="3844521"/>
            <a:ext cx="2061880" cy="194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FE1D802E-3234-836D-EDCB-C0D03E11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95" y="6439634"/>
            <a:ext cx="1770709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C6F27A-B44A-3B56-9B90-F7900EE1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1" y="6405564"/>
            <a:ext cx="1568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C7DC8FB-4DD1-4215-C3C6-69B3459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32" y="6181401"/>
            <a:ext cx="2308877" cy="30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 : droite 10">
            <a:extLst>
              <a:ext uri="{FF2B5EF4-FFF2-40B4-BE49-F238E27FC236}">
                <a16:creationId xmlns:a16="http://schemas.microsoft.com/office/drawing/2014/main" id="{43E2DECA-FFCC-BE74-CDC3-D9E3F585F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420" y="6936914"/>
            <a:ext cx="773112" cy="461963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2" name="Flèche : droite 11">
            <a:extLst>
              <a:ext uri="{FF2B5EF4-FFF2-40B4-BE49-F238E27FC236}">
                <a16:creationId xmlns:a16="http://schemas.microsoft.com/office/drawing/2014/main" id="{F4468CCC-35B8-4D8F-A2BA-51BD4BB81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7408" y="5897029"/>
            <a:ext cx="773113" cy="461962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187385D-1856-8C5B-2C28-C41195186BB5}"/>
              </a:ext>
            </a:extLst>
          </p:cNvPr>
          <p:cNvSpPr/>
          <p:nvPr/>
        </p:nvSpPr>
        <p:spPr bwMode="auto">
          <a:xfrm>
            <a:off x="3255952" y="4687648"/>
            <a:ext cx="773113" cy="46196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6043DA19-685F-441B-2CA8-A382642B522C}"/>
              </a:ext>
            </a:extLst>
          </p:cNvPr>
          <p:cNvSpPr/>
          <p:nvPr/>
        </p:nvSpPr>
        <p:spPr bwMode="auto">
          <a:xfrm>
            <a:off x="6780643" y="4557321"/>
            <a:ext cx="771525" cy="46196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A2328501-8A58-6B48-9A0F-2B4154791C39}"/>
              </a:ext>
            </a:extLst>
          </p:cNvPr>
          <p:cNvSpPr/>
          <p:nvPr/>
        </p:nvSpPr>
        <p:spPr bwMode="auto">
          <a:xfrm>
            <a:off x="9837409" y="5029401"/>
            <a:ext cx="773113" cy="4603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/>
          </a:p>
        </p:txBody>
      </p:sp>
      <p:sp>
        <p:nvSpPr>
          <p:cNvPr id="30" name="Flèche : droite 9">
            <a:extLst>
              <a:ext uri="{FF2B5EF4-FFF2-40B4-BE49-F238E27FC236}">
                <a16:creationId xmlns:a16="http://schemas.microsoft.com/office/drawing/2014/main" id="{414F53B5-678F-4258-F4A2-E5A7B558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6949853"/>
            <a:ext cx="773113" cy="461962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3F6AC46-319B-08B0-009A-21B303630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249" y="3119146"/>
            <a:ext cx="1098305" cy="289027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ABAF4B5-D80A-2BA8-BA4E-88CDEE13B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9850" y="4428315"/>
            <a:ext cx="3415626" cy="2561720"/>
          </a:xfrm>
          <a:prstGeom prst="rect">
            <a:avLst/>
          </a:prstGeom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954CE276-4492-8AD2-76F6-47337EC8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9" y="3286290"/>
            <a:ext cx="2067318" cy="11164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8" descr="Duo Lozère - Fromagers de Lozère">
            <a:extLst>
              <a:ext uri="{FF2B5EF4-FFF2-40B4-BE49-F238E27FC236}">
                <a16:creationId xmlns:a16="http://schemas.microsoft.com/office/drawing/2014/main" id="{C00E5F04-153F-3F88-7ECE-511BF88C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04" y="5896909"/>
            <a:ext cx="2274280" cy="8273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0" descr="Fundació Drissa">
            <a:extLst>
              <a:ext uri="{FF2B5EF4-FFF2-40B4-BE49-F238E27FC236}">
                <a16:creationId xmlns:a16="http://schemas.microsoft.com/office/drawing/2014/main" id="{0483979B-6156-5151-1CA6-9DFFE33C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057" y="7348035"/>
            <a:ext cx="1607860" cy="8309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0F3725C-C796-5129-971C-3409A8C6A8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6D281945-D6B5-4577-69C2-5280A034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503" y="4083725"/>
            <a:ext cx="2819513" cy="375935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FE9C976-1DB4-33D6-8E57-7FFA3E55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18" y="3736827"/>
            <a:ext cx="3339860" cy="44531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628018-3A0B-8A83-3BDF-7A4EEACAD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56D6E5-C941-B3FC-90C6-98C0645BB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707" y="5963400"/>
            <a:ext cx="1757363" cy="23431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18F7D59-CCB5-5C38-D2AE-9DB54FD3DB71}"/>
              </a:ext>
            </a:extLst>
          </p:cNvPr>
          <p:cNvSpPr txBox="1"/>
          <p:nvPr/>
        </p:nvSpPr>
        <p:spPr>
          <a:xfrm>
            <a:off x="4561368" y="2068062"/>
            <a:ext cx="10994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770A1"/>
                </a:solidFill>
                <a:latin typeface="Calibri (MS) Bold"/>
                <a:cs typeface="Calibri (MS) Bold"/>
              </a:rPr>
              <a:t>Presentation of room temperature machine</a:t>
            </a:r>
            <a:endParaRPr lang="fr-FR" sz="2800" b="1" dirty="0">
              <a:solidFill>
                <a:srgbClr val="1770A1"/>
              </a:solidFill>
              <a:latin typeface="Calibri (MS) Bold"/>
              <a:cs typeface="Calibri (MS) Bold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0DB947-3523-6341-E4C8-B69C63504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388" y="4036747"/>
            <a:ext cx="1371600" cy="3609474"/>
          </a:xfrm>
          <a:prstGeom prst="rect">
            <a:avLst/>
          </a:prstGeom>
        </p:spPr>
      </p:pic>
      <p:sp>
        <p:nvSpPr>
          <p:cNvPr id="12" name="Légende : flèche vers la gauche 11">
            <a:extLst>
              <a:ext uri="{FF2B5EF4-FFF2-40B4-BE49-F238E27FC236}">
                <a16:creationId xmlns:a16="http://schemas.microsoft.com/office/drawing/2014/main" id="{685BE329-59FA-34B4-C82A-BF7F78D55909}"/>
              </a:ext>
            </a:extLst>
          </p:cNvPr>
          <p:cNvSpPr/>
          <p:nvPr/>
        </p:nvSpPr>
        <p:spPr>
          <a:xfrm>
            <a:off x="3516595" y="4352373"/>
            <a:ext cx="1260282" cy="683665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2"/>
                </a:solidFill>
              </a:rPr>
              <a:t>Touch</a:t>
            </a:r>
            <a:r>
              <a:rPr lang="fr-FR" sz="1200" dirty="0">
                <a:solidFill>
                  <a:schemeClr val="tx2"/>
                </a:solidFill>
              </a:rPr>
              <a:t> screen control.</a:t>
            </a:r>
          </a:p>
        </p:txBody>
      </p:sp>
      <p:sp>
        <p:nvSpPr>
          <p:cNvPr id="14" name="Légende : flèche vers la droite 13">
            <a:extLst>
              <a:ext uri="{FF2B5EF4-FFF2-40B4-BE49-F238E27FC236}">
                <a16:creationId xmlns:a16="http://schemas.microsoft.com/office/drawing/2014/main" id="{40D0D192-97A7-54A1-AD47-F33B24F01637}"/>
              </a:ext>
            </a:extLst>
          </p:cNvPr>
          <p:cNvSpPr/>
          <p:nvPr/>
        </p:nvSpPr>
        <p:spPr>
          <a:xfrm>
            <a:off x="1424815" y="4439510"/>
            <a:ext cx="1517046" cy="683664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2"/>
                </a:solidFill>
              </a:rPr>
              <a:t>Bottle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service location.</a:t>
            </a:r>
          </a:p>
        </p:txBody>
      </p:sp>
      <p:sp>
        <p:nvSpPr>
          <p:cNvPr id="16" name="Légende : flèche vers la gauche 15">
            <a:extLst>
              <a:ext uri="{FF2B5EF4-FFF2-40B4-BE49-F238E27FC236}">
                <a16:creationId xmlns:a16="http://schemas.microsoft.com/office/drawing/2014/main" id="{C55DA769-B935-9EDF-0C42-D2AB8396D8C3}"/>
              </a:ext>
            </a:extLst>
          </p:cNvPr>
          <p:cNvSpPr/>
          <p:nvPr/>
        </p:nvSpPr>
        <p:spPr>
          <a:xfrm>
            <a:off x="3445611" y="5853034"/>
            <a:ext cx="1402250" cy="914400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Description sheets for the 3 products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18" name="Légende : flèche vers le bas 17">
            <a:extLst>
              <a:ext uri="{FF2B5EF4-FFF2-40B4-BE49-F238E27FC236}">
                <a16:creationId xmlns:a16="http://schemas.microsoft.com/office/drawing/2014/main" id="{E3F363DB-FB14-440F-23EB-05CC34FF624E}"/>
              </a:ext>
            </a:extLst>
          </p:cNvPr>
          <p:cNvSpPr/>
          <p:nvPr/>
        </p:nvSpPr>
        <p:spPr>
          <a:xfrm>
            <a:off x="2822538" y="3402222"/>
            <a:ext cx="914400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Camera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switch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EFF34A5-F305-0DBE-BF52-E290A6E1C9BF}"/>
              </a:ext>
            </a:extLst>
          </p:cNvPr>
          <p:cNvSpPr txBox="1"/>
          <p:nvPr/>
        </p:nvSpPr>
        <p:spPr>
          <a:xfrm>
            <a:off x="2460388" y="2823818"/>
            <a:ext cx="134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Front </a:t>
            </a:r>
            <a:r>
              <a:rPr lang="fr-FR" dirty="0" err="1"/>
              <a:t>view</a:t>
            </a:r>
            <a:r>
              <a:rPr lang="fr-FR" dirty="0"/>
              <a:t>                                                            Front </a:t>
            </a:r>
            <a:r>
              <a:rPr lang="fr-FR" dirty="0" err="1"/>
              <a:t>interior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                                                      Rear </a:t>
            </a:r>
            <a:r>
              <a:rPr lang="fr-FR" dirty="0" err="1"/>
              <a:t>interior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                                                          </a:t>
            </a:r>
          </a:p>
        </p:txBody>
      </p:sp>
      <p:sp>
        <p:nvSpPr>
          <p:cNvPr id="22" name="Légende : flèche vers la gauche 21">
            <a:extLst>
              <a:ext uri="{FF2B5EF4-FFF2-40B4-BE49-F238E27FC236}">
                <a16:creationId xmlns:a16="http://schemas.microsoft.com/office/drawing/2014/main" id="{489322D5-9D3D-D393-D73D-22D7FB62C1F0}"/>
              </a:ext>
            </a:extLst>
          </p:cNvPr>
          <p:cNvSpPr/>
          <p:nvPr/>
        </p:nvSpPr>
        <p:spPr>
          <a:xfrm>
            <a:off x="7587314" y="5841484"/>
            <a:ext cx="1612234" cy="914400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20L boxes of </a:t>
            </a:r>
            <a:r>
              <a:rPr lang="fr-FR" sz="1200" dirty="0" err="1">
                <a:solidFill>
                  <a:schemeClr val="tx2"/>
                </a:solidFill>
              </a:rPr>
              <a:t>products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with</a:t>
            </a:r>
            <a:r>
              <a:rPr lang="fr-FR" sz="1200" dirty="0">
                <a:solidFill>
                  <a:schemeClr val="tx2"/>
                </a:solidFill>
              </a:rPr>
              <a:t> quick plug</a:t>
            </a:r>
          </a:p>
        </p:txBody>
      </p:sp>
      <p:sp>
        <p:nvSpPr>
          <p:cNvPr id="24" name="Légende : flèche vers la droite 23">
            <a:extLst>
              <a:ext uri="{FF2B5EF4-FFF2-40B4-BE49-F238E27FC236}">
                <a16:creationId xmlns:a16="http://schemas.microsoft.com/office/drawing/2014/main" id="{74AE71AD-7923-59BC-85A1-D2F5A4A72895}"/>
              </a:ext>
            </a:extLst>
          </p:cNvPr>
          <p:cNvSpPr/>
          <p:nvPr/>
        </p:nvSpPr>
        <p:spPr>
          <a:xfrm>
            <a:off x="5225754" y="4694036"/>
            <a:ext cx="1730471" cy="847023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2"/>
                </a:solidFill>
              </a:rPr>
              <a:t>Bottle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holder</a:t>
            </a:r>
            <a:r>
              <a:rPr lang="fr-FR" sz="1200" dirty="0">
                <a:solidFill>
                  <a:schemeClr val="tx2"/>
                </a:solidFill>
              </a:rPr>
              <a:t> Commercial </a:t>
            </a:r>
            <a:r>
              <a:rPr lang="fr-FR" sz="1200" dirty="0" err="1">
                <a:solidFill>
                  <a:schemeClr val="tx2"/>
                </a:solidFill>
              </a:rPr>
              <a:t>approved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scale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26" name="Légende : flèche vers le bas 25">
            <a:extLst>
              <a:ext uri="{FF2B5EF4-FFF2-40B4-BE49-F238E27FC236}">
                <a16:creationId xmlns:a16="http://schemas.microsoft.com/office/drawing/2014/main" id="{5283527A-E4B4-319A-9938-957CCB30C347}"/>
              </a:ext>
            </a:extLst>
          </p:cNvPr>
          <p:cNvSpPr/>
          <p:nvPr/>
        </p:nvSpPr>
        <p:spPr>
          <a:xfrm>
            <a:off x="6699399" y="3402222"/>
            <a:ext cx="1050026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robotic</a:t>
            </a:r>
            <a:r>
              <a:rPr lang="fr-FR" sz="1200" dirty="0">
                <a:solidFill>
                  <a:schemeClr val="tx2"/>
                </a:solidFill>
              </a:rPr>
              <a:t> arm silicone valve  </a:t>
            </a:r>
          </a:p>
        </p:txBody>
      </p:sp>
      <p:sp>
        <p:nvSpPr>
          <p:cNvPr id="28" name="Légende : flèche vers la gauche 27">
            <a:extLst>
              <a:ext uri="{FF2B5EF4-FFF2-40B4-BE49-F238E27FC236}">
                <a16:creationId xmlns:a16="http://schemas.microsoft.com/office/drawing/2014/main" id="{4D8C2C7F-7EA5-DEF8-894A-2127C03F38C1}"/>
              </a:ext>
            </a:extLst>
          </p:cNvPr>
          <p:cNvSpPr/>
          <p:nvPr/>
        </p:nvSpPr>
        <p:spPr>
          <a:xfrm>
            <a:off x="7783163" y="4257907"/>
            <a:ext cx="1260282" cy="683665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control computer</a:t>
            </a:r>
          </a:p>
        </p:txBody>
      </p:sp>
      <p:sp>
        <p:nvSpPr>
          <p:cNvPr id="30" name="Légende : flèche vers la droite 29">
            <a:extLst>
              <a:ext uri="{FF2B5EF4-FFF2-40B4-BE49-F238E27FC236}">
                <a16:creationId xmlns:a16="http://schemas.microsoft.com/office/drawing/2014/main" id="{75A7F421-2E8B-C654-EF81-2056E4B88FF9}"/>
              </a:ext>
            </a:extLst>
          </p:cNvPr>
          <p:cNvSpPr/>
          <p:nvPr/>
        </p:nvSpPr>
        <p:spPr>
          <a:xfrm>
            <a:off x="9860659" y="5922107"/>
            <a:ext cx="1963160" cy="848171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peristaltic pumps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one per product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32" name="Légende : flèche vers le bas 31">
            <a:extLst>
              <a:ext uri="{FF2B5EF4-FFF2-40B4-BE49-F238E27FC236}">
                <a16:creationId xmlns:a16="http://schemas.microsoft.com/office/drawing/2014/main" id="{F3F00E19-DD02-3177-63DA-9E99DC561069}"/>
              </a:ext>
            </a:extLst>
          </p:cNvPr>
          <p:cNvSpPr/>
          <p:nvPr/>
        </p:nvSpPr>
        <p:spPr>
          <a:xfrm>
            <a:off x="11223900" y="3402222"/>
            <a:ext cx="1050026" cy="129181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electrical</a:t>
            </a:r>
            <a:r>
              <a:rPr lang="fr-FR" sz="1200" dirty="0">
                <a:solidFill>
                  <a:schemeClr val="tx2"/>
                </a:solidFill>
              </a:rPr>
              <a:t> cabinet</a:t>
            </a:r>
          </a:p>
        </p:txBody>
      </p:sp>
      <p:sp>
        <p:nvSpPr>
          <p:cNvPr id="34" name="Légende : flèche vers la gauche 33">
            <a:extLst>
              <a:ext uri="{FF2B5EF4-FFF2-40B4-BE49-F238E27FC236}">
                <a16:creationId xmlns:a16="http://schemas.microsoft.com/office/drawing/2014/main" id="{244F7236-4FF5-40BB-DE51-4502A4EF3996}"/>
              </a:ext>
            </a:extLst>
          </p:cNvPr>
          <p:cNvSpPr/>
          <p:nvPr/>
        </p:nvSpPr>
        <p:spPr>
          <a:xfrm>
            <a:off x="3486934" y="5106128"/>
            <a:ext cx="1517046" cy="2706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047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service label</a:t>
            </a:r>
          </a:p>
        </p:txBody>
      </p:sp>
      <p:sp>
        <p:nvSpPr>
          <p:cNvPr id="36" name="Légende : flèche vers la gauche 35">
            <a:extLst>
              <a:ext uri="{FF2B5EF4-FFF2-40B4-BE49-F238E27FC236}">
                <a16:creationId xmlns:a16="http://schemas.microsoft.com/office/drawing/2014/main" id="{5F4CA289-9833-6F1E-4083-861C5CA8D437}"/>
              </a:ext>
            </a:extLst>
          </p:cNvPr>
          <p:cNvSpPr/>
          <p:nvPr/>
        </p:nvSpPr>
        <p:spPr>
          <a:xfrm>
            <a:off x="7783163" y="5169566"/>
            <a:ext cx="1260282" cy="207237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2"/>
                </a:solidFill>
              </a:rPr>
              <a:t>labeler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6FB2EC-1B21-3ADA-D451-C3B81DC8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86" y="420223"/>
            <a:ext cx="1456772" cy="252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FA69EB9-C76C-2F8E-AAC5-45B8CCC0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644" y="3051099"/>
            <a:ext cx="1456772" cy="2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9D6E8194-97F8-4C52-841B-1DBE47BE5B19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</a:p>
        </p:txBody>
      </p:sp>
    </p:spTree>
    <p:extLst>
      <p:ext uri="{BB962C8B-B14F-4D97-AF65-F5344CB8AC3E}">
        <p14:creationId xmlns:p14="http://schemas.microsoft.com/office/powerpoint/2010/main" val="13744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4944-659D-E877-049C-1943031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F61888-C500-8024-33CC-7E28C8390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25" y="3687959"/>
            <a:ext cx="4457700" cy="44577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912BF2-F446-A0CC-7313-9A7C48519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13" y="3829331"/>
            <a:ext cx="2907846" cy="3877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67F761-2E73-58D9-3490-28B47ECDB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  <p:sp>
        <p:nvSpPr>
          <p:cNvPr id="12" name="Légende : flèche vers la gauche 11">
            <a:extLst>
              <a:ext uri="{FF2B5EF4-FFF2-40B4-BE49-F238E27FC236}">
                <a16:creationId xmlns:a16="http://schemas.microsoft.com/office/drawing/2014/main" id="{5321CE14-A477-12E9-CEE2-0B936169FBEE}"/>
              </a:ext>
            </a:extLst>
          </p:cNvPr>
          <p:cNvSpPr/>
          <p:nvPr/>
        </p:nvSpPr>
        <p:spPr>
          <a:xfrm flipH="1">
            <a:off x="1622309" y="4173853"/>
            <a:ext cx="1383753" cy="683665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Touch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screen control.</a:t>
            </a:r>
          </a:p>
        </p:txBody>
      </p:sp>
      <p:sp>
        <p:nvSpPr>
          <p:cNvPr id="16" name="Légende : flèche vers la gauche 15">
            <a:extLst>
              <a:ext uri="{FF2B5EF4-FFF2-40B4-BE49-F238E27FC236}">
                <a16:creationId xmlns:a16="http://schemas.microsoft.com/office/drawing/2014/main" id="{780488D4-A6EB-1572-894E-19455582D4F9}"/>
              </a:ext>
            </a:extLst>
          </p:cNvPr>
          <p:cNvSpPr/>
          <p:nvPr/>
        </p:nvSpPr>
        <p:spPr>
          <a:xfrm>
            <a:off x="4330609" y="6129260"/>
            <a:ext cx="1636662" cy="914400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Description sheets for the 3 products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B0FAE1F-AE59-23E8-7487-974A88B06BA9}"/>
              </a:ext>
            </a:extLst>
          </p:cNvPr>
          <p:cNvSpPr txBox="1"/>
          <p:nvPr/>
        </p:nvSpPr>
        <p:spPr>
          <a:xfrm>
            <a:off x="3575602" y="3028332"/>
            <a:ext cx="968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Front </a:t>
            </a:r>
            <a:r>
              <a:rPr lang="fr-FR" dirty="0" err="1"/>
              <a:t>view</a:t>
            </a:r>
            <a:r>
              <a:rPr lang="fr-FR" dirty="0"/>
              <a:t>                                                                      Front </a:t>
            </a:r>
            <a:r>
              <a:rPr lang="fr-FR" dirty="0" err="1"/>
              <a:t>interior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                                                              </a:t>
            </a:r>
          </a:p>
        </p:txBody>
      </p:sp>
      <p:sp>
        <p:nvSpPr>
          <p:cNvPr id="22" name="Légende : flèche vers la gauche 21">
            <a:extLst>
              <a:ext uri="{FF2B5EF4-FFF2-40B4-BE49-F238E27FC236}">
                <a16:creationId xmlns:a16="http://schemas.microsoft.com/office/drawing/2014/main" id="{07F5DCEB-6A26-0984-76F0-2383A298FA08}"/>
              </a:ext>
            </a:extLst>
          </p:cNvPr>
          <p:cNvSpPr/>
          <p:nvPr/>
        </p:nvSpPr>
        <p:spPr>
          <a:xfrm>
            <a:off x="10210800" y="6035207"/>
            <a:ext cx="1751736" cy="674220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10L boxes of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products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quick plug</a:t>
            </a:r>
          </a:p>
        </p:txBody>
      </p:sp>
      <p:sp>
        <p:nvSpPr>
          <p:cNvPr id="24" name="Légende : flèche vers la droite 23">
            <a:extLst>
              <a:ext uri="{FF2B5EF4-FFF2-40B4-BE49-F238E27FC236}">
                <a16:creationId xmlns:a16="http://schemas.microsoft.com/office/drawing/2014/main" id="{DA3E17B0-DE61-33AA-4196-E0727DF819EA}"/>
              </a:ext>
            </a:extLst>
          </p:cNvPr>
          <p:cNvSpPr/>
          <p:nvPr/>
        </p:nvSpPr>
        <p:spPr>
          <a:xfrm>
            <a:off x="7847994" y="4938769"/>
            <a:ext cx="1730471" cy="502063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Bottle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holder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approved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scale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Légende : flèche vers la droite 27">
            <a:extLst>
              <a:ext uri="{FF2B5EF4-FFF2-40B4-BE49-F238E27FC236}">
                <a16:creationId xmlns:a16="http://schemas.microsoft.com/office/drawing/2014/main" id="{779F76DD-1227-5CAE-D427-CF0448403209}"/>
              </a:ext>
            </a:extLst>
          </p:cNvPr>
          <p:cNvSpPr/>
          <p:nvPr/>
        </p:nvSpPr>
        <p:spPr>
          <a:xfrm>
            <a:off x="8077201" y="5861256"/>
            <a:ext cx="1604077" cy="848171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peristaltic pumps</a:t>
            </a:r>
          </a:p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one per product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Légende : flèche vers la gauche 29">
            <a:extLst>
              <a:ext uri="{FF2B5EF4-FFF2-40B4-BE49-F238E27FC236}">
                <a16:creationId xmlns:a16="http://schemas.microsoft.com/office/drawing/2014/main" id="{5F8387DD-1345-F985-5E3D-DE769B4A036D}"/>
              </a:ext>
            </a:extLst>
          </p:cNvPr>
          <p:cNvSpPr/>
          <p:nvPr/>
        </p:nvSpPr>
        <p:spPr>
          <a:xfrm flipH="1">
            <a:off x="1604101" y="5009728"/>
            <a:ext cx="1259984" cy="419755"/>
          </a:xfrm>
          <a:prstGeom prst="leftArrowCallout">
            <a:avLst>
              <a:gd name="adj1" fmla="val 100000"/>
              <a:gd name="adj2" fmla="val 50000"/>
              <a:gd name="adj3" fmla="val 25000"/>
              <a:gd name="adj4" fmla="val 77709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Service label</a:t>
            </a:r>
          </a:p>
          <a:p>
            <a:pPr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Camera</a:t>
            </a:r>
          </a:p>
        </p:txBody>
      </p:sp>
      <p:sp>
        <p:nvSpPr>
          <p:cNvPr id="32" name="Légende : flèche vers la droite 31">
            <a:extLst>
              <a:ext uri="{FF2B5EF4-FFF2-40B4-BE49-F238E27FC236}">
                <a16:creationId xmlns:a16="http://schemas.microsoft.com/office/drawing/2014/main" id="{E385AF99-A88D-95F4-4C7C-ABED658456A7}"/>
              </a:ext>
            </a:extLst>
          </p:cNvPr>
          <p:cNvSpPr/>
          <p:nvPr/>
        </p:nvSpPr>
        <p:spPr>
          <a:xfrm>
            <a:off x="7847994" y="4421412"/>
            <a:ext cx="1730471" cy="398571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robotic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arm silicone valve</a:t>
            </a:r>
          </a:p>
        </p:txBody>
      </p:sp>
      <p:sp>
        <p:nvSpPr>
          <p:cNvPr id="36" name="Légende : flèche vers la gauche 35">
            <a:extLst>
              <a:ext uri="{FF2B5EF4-FFF2-40B4-BE49-F238E27FC236}">
                <a16:creationId xmlns:a16="http://schemas.microsoft.com/office/drawing/2014/main" id="{053FB979-6741-5C1A-490A-0EAC66A3023E}"/>
              </a:ext>
            </a:extLst>
          </p:cNvPr>
          <p:cNvSpPr/>
          <p:nvPr/>
        </p:nvSpPr>
        <p:spPr>
          <a:xfrm>
            <a:off x="4115664" y="4812740"/>
            <a:ext cx="1751736" cy="431117"/>
          </a:xfrm>
          <a:prstGeom prst="lef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Automatic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door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8" name="Légende : flèche vers la droite 37">
            <a:extLst>
              <a:ext uri="{FF2B5EF4-FFF2-40B4-BE49-F238E27FC236}">
                <a16:creationId xmlns:a16="http://schemas.microsoft.com/office/drawing/2014/main" id="{7088E0D8-B464-3C70-E690-9DC735CF178B}"/>
              </a:ext>
            </a:extLst>
          </p:cNvPr>
          <p:cNvSpPr/>
          <p:nvPr/>
        </p:nvSpPr>
        <p:spPr>
          <a:xfrm>
            <a:off x="1751017" y="6916189"/>
            <a:ext cx="1636662" cy="234160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Chiller</a:t>
            </a:r>
          </a:p>
        </p:txBody>
      </p:sp>
      <p:sp>
        <p:nvSpPr>
          <p:cNvPr id="19" name="Légende : flèche vers le bas 18">
            <a:extLst>
              <a:ext uri="{FF2B5EF4-FFF2-40B4-BE49-F238E27FC236}">
                <a16:creationId xmlns:a16="http://schemas.microsoft.com/office/drawing/2014/main" id="{B2034AD9-FC4C-4BE3-BEA4-40CACC9C7341}"/>
              </a:ext>
            </a:extLst>
          </p:cNvPr>
          <p:cNvSpPr/>
          <p:nvPr/>
        </p:nvSpPr>
        <p:spPr>
          <a:xfrm>
            <a:off x="2296065" y="3523022"/>
            <a:ext cx="1467973" cy="526414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electrical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cabinet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8C7787A1-7C99-4E8D-A59D-A1E5497CD74E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D8CC639-1BF1-40CF-B9BF-038DAD0935E6}"/>
              </a:ext>
            </a:extLst>
          </p:cNvPr>
          <p:cNvSpPr txBox="1"/>
          <p:nvPr/>
        </p:nvSpPr>
        <p:spPr>
          <a:xfrm>
            <a:off x="4561368" y="2068062"/>
            <a:ext cx="10994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770A1"/>
                </a:solidFill>
                <a:latin typeface="Calibri (MS) Bold"/>
                <a:cs typeface="Calibri (MS) Bold"/>
              </a:rPr>
              <a:t>Presentation of cold temperature machine</a:t>
            </a:r>
            <a:endParaRPr lang="fr-FR" sz="2800" b="1" dirty="0">
              <a:solidFill>
                <a:srgbClr val="1770A1"/>
              </a:solidFill>
              <a:latin typeface="Calibri (MS) Bold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428553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F4657-E21F-0F59-51E3-F22E4873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0B8038-A32C-8172-CB8A-60CDE518F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027BB3-C5E0-6861-83C3-EBD621EBE0AD}"/>
              </a:ext>
            </a:extLst>
          </p:cNvPr>
          <p:cNvSpPr txBox="1"/>
          <p:nvPr/>
        </p:nvSpPr>
        <p:spPr>
          <a:xfrm>
            <a:off x="5410200" y="2248443"/>
            <a:ext cx="335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770A1"/>
                </a:solidFill>
                <a:latin typeface="Calibri (MS) Bold"/>
                <a:cs typeface="Calibri (MS) Bold"/>
              </a:rPr>
              <a:t>The project in figures</a:t>
            </a:r>
            <a:endParaRPr lang="fr-FR" sz="2800" b="1" dirty="0">
              <a:solidFill>
                <a:srgbClr val="1770A1"/>
              </a:solidFill>
              <a:latin typeface="Calibri (MS) Bold"/>
              <a:cs typeface="Calibri (MS) Bold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E22B1A-E055-1FDB-6541-03053D326BE2}"/>
              </a:ext>
            </a:extLst>
          </p:cNvPr>
          <p:cNvSpPr txBox="1"/>
          <p:nvPr/>
        </p:nvSpPr>
        <p:spPr>
          <a:xfrm>
            <a:off x="685800" y="342528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More </a:t>
            </a:r>
            <a:r>
              <a:rPr lang="fr-FR" sz="2400" dirty="0" err="1">
                <a:solidFill>
                  <a:schemeClr val="tx2"/>
                </a:solidFill>
              </a:rPr>
              <a:t>than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3200" dirty="0">
                <a:solidFill>
                  <a:schemeClr val="tx2"/>
                </a:solidFill>
              </a:rPr>
              <a:t>600 </a:t>
            </a:r>
            <a:r>
              <a:rPr lang="fr-FR" sz="2400" dirty="0" err="1">
                <a:solidFill>
                  <a:schemeClr val="tx2"/>
                </a:solidFill>
              </a:rPr>
              <a:t>working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days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693CE8-A979-C698-5A85-D6AA11CB1138}"/>
              </a:ext>
            </a:extLst>
          </p:cNvPr>
          <p:cNvSpPr txBox="1"/>
          <p:nvPr/>
        </p:nvSpPr>
        <p:spPr>
          <a:xfrm>
            <a:off x="1295400" y="4717623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A </a:t>
            </a:r>
            <a:r>
              <a:rPr lang="fr-FR" sz="2400" dirty="0" err="1">
                <a:solidFill>
                  <a:schemeClr val="tx2"/>
                </a:solidFill>
              </a:rPr>
              <a:t>cost</a:t>
            </a:r>
            <a:r>
              <a:rPr lang="fr-FR" sz="2400" dirty="0">
                <a:solidFill>
                  <a:schemeClr val="tx2"/>
                </a:solidFill>
              </a:rPr>
              <a:t> of €215,000.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D47A21-12C8-03D3-99A7-0138C778149A}"/>
              </a:ext>
            </a:extLst>
          </p:cNvPr>
          <p:cNvSpPr txBox="1"/>
          <p:nvPr/>
        </p:nvSpPr>
        <p:spPr>
          <a:xfrm>
            <a:off x="2331243" y="5645206"/>
            <a:ext cx="4069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2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fully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operational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models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757014-ECB9-5F72-392F-CE68CD2A113E}"/>
              </a:ext>
            </a:extLst>
          </p:cNvPr>
          <p:cNvSpPr txBox="1"/>
          <p:nvPr/>
        </p:nvSpPr>
        <p:spPr>
          <a:xfrm>
            <a:off x="3581400" y="6836819"/>
            <a:ext cx="4931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A minimum of </a:t>
            </a:r>
            <a:r>
              <a:rPr lang="fr-FR" sz="3600" dirty="0">
                <a:solidFill>
                  <a:schemeClr val="tx2"/>
                </a:solidFill>
              </a:rPr>
              <a:t>5</a:t>
            </a:r>
            <a:r>
              <a:rPr lang="fr-FR" sz="2400" dirty="0">
                <a:solidFill>
                  <a:schemeClr val="tx2"/>
                </a:solidFill>
              </a:rPr>
              <a:t> locations </a:t>
            </a:r>
            <a:r>
              <a:rPr lang="fr-FR" sz="2400" dirty="0" err="1">
                <a:solidFill>
                  <a:schemeClr val="tx2"/>
                </a:solidFill>
              </a:rPr>
              <a:t>during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this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year</a:t>
            </a:r>
            <a:r>
              <a:rPr lang="fr-FR" sz="2400" dirty="0">
                <a:solidFill>
                  <a:schemeClr val="tx2"/>
                </a:solidFill>
              </a:rPr>
              <a:t> 2026.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407943-1EA5-2FCA-5B87-6E1BA1EB5DE0}"/>
              </a:ext>
            </a:extLst>
          </p:cNvPr>
          <p:cNvSpPr txBox="1"/>
          <p:nvPr/>
        </p:nvSpPr>
        <p:spPr>
          <a:xfrm>
            <a:off x="7696200" y="3087540"/>
            <a:ext cx="7293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Price </a:t>
            </a:r>
            <a:r>
              <a:rPr lang="fr-FR" sz="2400" dirty="0" err="1">
                <a:solidFill>
                  <a:schemeClr val="tx2"/>
                </a:solidFill>
              </a:rPr>
              <a:t>offered</a:t>
            </a:r>
            <a:r>
              <a:rPr lang="fr-FR" sz="2400" dirty="0">
                <a:solidFill>
                  <a:schemeClr val="tx2"/>
                </a:solidFill>
              </a:rPr>
              <a:t>: </a:t>
            </a:r>
            <a:r>
              <a:rPr lang="fr-FR" sz="3600" dirty="0">
                <a:solidFill>
                  <a:schemeClr val="tx2"/>
                </a:solidFill>
              </a:rPr>
              <a:t>€350 </a:t>
            </a:r>
            <a:r>
              <a:rPr lang="fr-FR" sz="2400" dirty="0">
                <a:solidFill>
                  <a:schemeClr val="tx2"/>
                </a:solidFill>
              </a:rPr>
              <a:t>per </a:t>
            </a:r>
            <a:r>
              <a:rPr lang="fr-FR" sz="2400" dirty="0" err="1">
                <a:solidFill>
                  <a:schemeClr val="tx2"/>
                </a:solidFill>
              </a:rPr>
              <a:t>month</a:t>
            </a:r>
            <a:r>
              <a:rPr lang="fr-FR" sz="2400" dirty="0">
                <a:solidFill>
                  <a:schemeClr val="tx2"/>
                </a:solidFill>
              </a:rPr>
              <a:t> (room </a:t>
            </a:r>
            <a:r>
              <a:rPr lang="fr-FR" sz="2400" dirty="0" err="1">
                <a:solidFill>
                  <a:schemeClr val="tx2"/>
                </a:solidFill>
              </a:rPr>
              <a:t>temperature</a:t>
            </a:r>
            <a:r>
              <a:rPr lang="fr-FR" sz="2400" dirty="0">
                <a:solidFill>
                  <a:schemeClr val="tx2"/>
                </a:solidFill>
              </a:rPr>
              <a:t>).</a:t>
            </a:r>
          </a:p>
          <a:p>
            <a:r>
              <a:rPr lang="fr-FR" sz="2400" dirty="0">
                <a:solidFill>
                  <a:schemeClr val="tx2"/>
                </a:solidFill>
              </a:rPr>
              <a:t>Price </a:t>
            </a:r>
            <a:r>
              <a:rPr lang="fr-FR" sz="2400" dirty="0" err="1">
                <a:solidFill>
                  <a:schemeClr val="tx2"/>
                </a:solidFill>
              </a:rPr>
              <a:t>offered</a:t>
            </a:r>
            <a:r>
              <a:rPr lang="fr-FR" sz="2400" dirty="0">
                <a:solidFill>
                  <a:schemeClr val="tx2"/>
                </a:solidFill>
              </a:rPr>
              <a:t>: </a:t>
            </a:r>
            <a:r>
              <a:rPr lang="fr-FR" sz="3600" dirty="0">
                <a:solidFill>
                  <a:schemeClr val="tx2"/>
                </a:solidFill>
              </a:rPr>
              <a:t>€420 </a:t>
            </a:r>
            <a:r>
              <a:rPr lang="fr-FR" sz="2400" dirty="0">
                <a:solidFill>
                  <a:schemeClr val="tx2"/>
                </a:solidFill>
              </a:rPr>
              <a:t>per </a:t>
            </a:r>
            <a:r>
              <a:rPr lang="fr-FR" sz="2400" dirty="0" err="1">
                <a:solidFill>
                  <a:schemeClr val="tx2"/>
                </a:solidFill>
              </a:rPr>
              <a:t>month</a:t>
            </a:r>
            <a:r>
              <a:rPr lang="fr-FR" sz="2400" dirty="0">
                <a:solidFill>
                  <a:schemeClr val="tx2"/>
                </a:solidFill>
              </a:rPr>
              <a:t> (</a:t>
            </a:r>
            <a:r>
              <a:rPr lang="fr-FR" sz="2400" dirty="0" err="1">
                <a:solidFill>
                  <a:schemeClr val="tx2"/>
                </a:solidFill>
              </a:rPr>
              <a:t>refrigerated</a:t>
            </a:r>
            <a:r>
              <a:rPr lang="fr-FR" sz="2400" dirty="0">
                <a:solidFill>
                  <a:schemeClr val="tx2"/>
                </a:solidFill>
              </a:rPr>
              <a:t>).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7FD919-7AD5-D354-19BA-DFEB065D6575}"/>
              </a:ext>
            </a:extLst>
          </p:cNvPr>
          <p:cNvSpPr txBox="1"/>
          <p:nvPr/>
        </p:nvSpPr>
        <p:spPr>
          <a:xfrm>
            <a:off x="9493743" y="5167947"/>
            <a:ext cx="424576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Waste </a:t>
            </a:r>
            <a:r>
              <a:rPr lang="fr-FR" sz="2400" dirty="0" err="1">
                <a:solidFill>
                  <a:schemeClr val="tx2"/>
                </a:solidFill>
              </a:rPr>
              <a:t>reduction</a:t>
            </a:r>
            <a:r>
              <a:rPr lang="fr-FR" sz="2400" dirty="0">
                <a:solidFill>
                  <a:schemeClr val="tx2"/>
                </a:solidFill>
              </a:rPr>
              <a:t> objective:</a:t>
            </a:r>
          </a:p>
          <a:p>
            <a:r>
              <a:rPr lang="fr-FR" sz="2400" dirty="0">
                <a:solidFill>
                  <a:schemeClr val="tx2"/>
                </a:solidFill>
              </a:rPr>
              <a:t>- </a:t>
            </a:r>
            <a:r>
              <a:rPr lang="fr-FR" sz="2400" dirty="0" err="1">
                <a:solidFill>
                  <a:schemeClr val="tx2"/>
                </a:solidFill>
              </a:rPr>
              <a:t>Reused</a:t>
            </a:r>
            <a:r>
              <a:rPr lang="fr-FR" sz="2400" dirty="0">
                <a:solidFill>
                  <a:schemeClr val="tx2"/>
                </a:solidFill>
              </a:rPr>
              <a:t> at least </a:t>
            </a:r>
            <a:r>
              <a:rPr lang="fr-FR" sz="3200" dirty="0">
                <a:solidFill>
                  <a:schemeClr val="tx2"/>
                </a:solidFill>
              </a:rPr>
              <a:t>once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  <a:p>
            <a:r>
              <a:rPr lang="fr-FR" sz="2400" dirty="0">
                <a:solidFill>
                  <a:schemeClr val="tx2"/>
                </a:solidFill>
              </a:rPr>
              <a:t>- </a:t>
            </a:r>
            <a:r>
              <a:rPr lang="fr-FR" sz="3600" dirty="0">
                <a:solidFill>
                  <a:schemeClr val="tx2"/>
                </a:solidFill>
              </a:rPr>
              <a:t>50% </a:t>
            </a:r>
            <a:r>
              <a:rPr lang="fr-FR" sz="2400" dirty="0" err="1">
                <a:solidFill>
                  <a:schemeClr val="tx2"/>
                </a:solidFill>
              </a:rPr>
              <a:t>less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waste</a:t>
            </a:r>
            <a:r>
              <a:rPr lang="fr-FR" sz="2400" dirty="0">
                <a:solidFill>
                  <a:schemeClr val="tx2"/>
                </a:solidFill>
              </a:rPr>
              <a:t> in the nature.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EC8216-1BDD-E849-7E56-E6F8AE0D3FCC}"/>
              </a:ext>
            </a:extLst>
          </p:cNvPr>
          <p:cNvSpPr txBox="1"/>
          <p:nvPr/>
        </p:nvSpPr>
        <p:spPr>
          <a:xfrm>
            <a:off x="11789570" y="7135441"/>
            <a:ext cx="3536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Project </a:t>
            </a:r>
            <a:r>
              <a:rPr lang="fr-FR" sz="2400" dirty="0" err="1">
                <a:solidFill>
                  <a:schemeClr val="tx2"/>
                </a:solidFill>
              </a:rPr>
              <a:t>benefit</a:t>
            </a:r>
            <a:r>
              <a:rPr lang="fr-FR" sz="2400" dirty="0">
                <a:solidFill>
                  <a:schemeClr val="tx2"/>
                </a:solidFill>
              </a:rPr>
              <a:t>: </a:t>
            </a:r>
            <a:r>
              <a:rPr lang="fr-FR" sz="4000" dirty="0">
                <a:solidFill>
                  <a:schemeClr val="tx2"/>
                </a:solidFill>
              </a:rPr>
              <a:t>100%.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789E4A5-7DEF-4994-B2C1-AE357F00BE6F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</a:p>
        </p:txBody>
      </p:sp>
    </p:spTree>
    <p:extLst>
      <p:ext uri="{BB962C8B-B14F-4D97-AF65-F5344CB8AC3E}">
        <p14:creationId xmlns:p14="http://schemas.microsoft.com/office/powerpoint/2010/main" val="335291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0C71-9EEF-27BA-C8FD-7C3212E6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90A003-F0D3-EE65-C923-294E94CE3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207C49-2D2A-1C56-CB56-A4361039F706}"/>
              </a:ext>
            </a:extLst>
          </p:cNvPr>
          <p:cNvSpPr txBox="1"/>
          <p:nvPr/>
        </p:nvSpPr>
        <p:spPr>
          <a:xfrm>
            <a:off x="762000" y="2821603"/>
            <a:ext cx="55626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 err="1">
                <a:solidFill>
                  <a:schemeClr val="tx2"/>
                </a:solidFill>
              </a:rPr>
              <a:t>European</a:t>
            </a:r>
            <a:r>
              <a:rPr lang="fr-FR" sz="2800" b="1" u="sng" dirty="0">
                <a:solidFill>
                  <a:schemeClr val="tx2"/>
                </a:solidFill>
              </a:rPr>
              <a:t> </a:t>
            </a:r>
            <a:r>
              <a:rPr lang="fr-FR" sz="2800" b="1" u="sng" dirty="0" err="1">
                <a:solidFill>
                  <a:schemeClr val="tx2"/>
                </a:solidFill>
              </a:rPr>
              <a:t>aid</a:t>
            </a:r>
            <a:r>
              <a:rPr lang="fr-FR" sz="2800" b="1" u="sng" dirty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an </a:t>
            </a:r>
            <a:r>
              <a:rPr lang="fr-FR" sz="2800" dirty="0" err="1">
                <a:solidFill>
                  <a:schemeClr val="tx2"/>
                </a:solidFill>
              </a:rPr>
              <a:t>accelerator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More financial resources to do things faster and more.</a:t>
            </a:r>
            <a:endParaRPr lang="fr-FR" sz="160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Protection</a:t>
            </a:r>
          </a:p>
          <a:p>
            <a:r>
              <a:rPr lang="en-US" sz="1600" dirty="0">
                <a:solidFill>
                  <a:schemeClr val="tx2"/>
                </a:solidFill>
              </a:rPr>
              <a:t>Risk sharing, failure is not a hindrance.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ADA8DC-C4EE-AFF7-9837-595E08C0E70B}"/>
              </a:ext>
            </a:extLst>
          </p:cNvPr>
          <p:cNvSpPr txBox="1"/>
          <p:nvPr/>
        </p:nvSpPr>
        <p:spPr>
          <a:xfrm>
            <a:off x="1600200" y="5927496"/>
            <a:ext cx="698896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 err="1">
                <a:solidFill>
                  <a:schemeClr val="tx2"/>
                </a:solidFill>
              </a:rPr>
              <a:t>Institutional</a:t>
            </a:r>
            <a:r>
              <a:rPr lang="fr-FR" sz="2800" b="1" u="sng" dirty="0">
                <a:solidFill>
                  <a:schemeClr val="tx2"/>
                </a:solidFill>
              </a:rPr>
              <a:t> support (</a:t>
            </a:r>
            <a:r>
              <a:rPr lang="fr-FR" sz="2800" b="1" u="sng" dirty="0" err="1">
                <a:solidFill>
                  <a:schemeClr val="tx2"/>
                </a:solidFill>
              </a:rPr>
              <a:t>Euroregion</a:t>
            </a:r>
            <a:r>
              <a:rPr lang="fr-FR" sz="2800" b="1" u="sng" dirty="0">
                <a:solidFill>
                  <a:schemeClr val="tx2"/>
                </a:solidFill>
              </a:rPr>
              <a:t>, </a:t>
            </a:r>
            <a:r>
              <a:rPr lang="fr-FR" sz="2800" b="1" u="sng" dirty="0" err="1">
                <a:solidFill>
                  <a:schemeClr val="tx2"/>
                </a:solidFill>
              </a:rPr>
              <a:t>Ad'Occ</a:t>
            </a:r>
            <a:r>
              <a:rPr lang="fr-FR" sz="2800" b="1" u="sng" dirty="0">
                <a:solidFill>
                  <a:schemeClr val="tx2"/>
                </a:solidFill>
              </a:rPr>
              <a:t>): 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Essential </a:t>
            </a:r>
          </a:p>
          <a:p>
            <a:r>
              <a:rPr lang="en-US" sz="1600" dirty="0">
                <a:solidFill>
                  <a:schemeClr val="tx2"/>
                </a:solidFill>
              </a:rPr>
              <a:t>Enabling small companies to manage European projects.</a:t>
            </a:r>
            <a:endParaRPr lang="fr-FR" sz="160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an </a:t>
            </a:r>
            <a:r>
              <a:rPr lang="fr-FR" sz="2800" dirty="0" err="1">
                <a:solidFill>
                  <a:schemeClr val="tx2"/>
                </a:solidFill>
              </a:rPr>
              <a:t>opportunity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Learn about existing projects and benefit from a network.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A76162-4380-078F-B15B-363469A45DE3}"/>
              </a:ext>
            </a:extLst>
          </p:cNvPr>
          <p:cNvSpPr txBox="1"/>
          <p:nvPr/>
        </p:nvSpPr>
        <p:spPr>
          <a:xfrm>
            <a:off x="8730852" y="2298382"/>
            <a:ext cx="55518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The challenges: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Essential networking</a:t>
            </a:r>
          </a:p>
          <a:p>
            <a:r>
              <a:rPr lang="fr-FR" sz="1600" dirty="0">
                <a:solidFill>
                  <a:schemeClr val="tx2"/>
                </a:solidFill>
              </a:rPr>
              <a:t>Discover </a:t>
            </a:r>
            <a:r>
              <a:rPr lang="fr-FR" sz="1600" dirty="0" err="1">
                <a:solidFill>
                  <a:schemeClr val="tx2"/>
                </a:solidFill>
              </a:rPr>
              <a:t>partner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companies</a:t>
            </a:r>
            <a:r>
              <a:rPr lang="fr-FR" sz="1600" dirty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FR" sz="2800" dirty="0" err="1">
                <a:solidFill>
                  <a:schemeClr val="tx2"/>
                </a:solidFill>
              </a:rPr>
              <a:t>Developing</a:t>
            </a:r>
            <a:r>
              <a:rPr lang="fr-FR" sz="2800" dirty="0">
                <a:solidFill>
                  <a:schemeClr val="tx2"/>
                </a:solidFill>
              </a:rPr>
              <a:t> the </a:t>
            </a:r>
            <a:r>
              <a:rPr lang="fr-FR" sz="2800" dirty="0" err="1">
                <a:solidFill>
                  <a:schemeClr val="tx2"/>
                </a:solidFill>
              </a:rPr>
              <a:t>offer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fr-FR" sz="1600" dirty="0" err="1">
                <a:solidFill>
                  <a:schemeClr val="tx2"/>
                </a:solidFill>
              </a:rPr>
              <a:t>Benefit</a:t>
            </a:r>
            <a:r>
              <a:rPr lang="fr-FR" sz="1600" dirty="0">
                <a:solidFill>
                  <a:schemeClr val="tx2"/>
                </a:solidFill>
              </a:rPr>
              <a:t> from "on-the-</a:t>
            </a:r>
            <a:r>
              <a:rPr lang="fr-FR" sz="1600" dirty="0" err="1">
                <a:solidFill>
                  <a:schemeClr val="tx2"/>
                </a:solidFill>
              </a:rPr>
              <a:t>ground</a:t>
            </a:r>
            <a:r>
              <a:rPr lang="fr-FR" sz="1600" dirty="0">
                <a:solidFill>
                  <a:schemeClr val="tx2"/>
                </a:solidFill>
              </a:rPr>
              <a:t>" </a:t>
            </a:r>
            <a:r>
              <a:rPr lang="fr-FR" sz="1600" dirty="0" err="1">
                <a:solidFill>
                  <a:schemeClr val="tx2"/>
                </a:solidFill>
              </a:rPr>
              <a:t>experience</a:t>
            </a:r>
            <a:r>
              <a:rPr lang="fr-FR" sz="1600" dirty="0">
                <a:solidFill>
                  <a:schemeClr val="tx2"/>
                </a:solidFill>
              </a:rPr>
              <a:t>.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r>
              <a:rPr lang="en-US" sz="1600" i="1" u="sng" dirty="0">
                <a:solidFill>
                  <a:schemeClr val="tx2"/>
                </a:solidFill>
              </a:rPr>
              <a:t>To improve: </a:t>
            </a:r>
            <a:r>
              <a:rPr lang="en-US" sz="1600" i="1" dirty="0">
                <a:solidFill>
                  <a:schemeClr val="tx2"/>
                </a:solidFill>
              </a:rPr>
              <a:t>the tripartite contract is difficult to manage without a leader, particularly regarding planning and progress. </a:t>
            </a:r>
          </a:p>
          <a:p>
            <a:r>
              <a:rPr lang="fr-FR" sz="1600" i="1" dirty="0">
                <a:solidFill>
                  <a:schemeClr val="tx2"/>
                </a:solidFill>
              </a:rPr>
              <a:t>For the </a:t>
            </a:r>
            <a:r>
              <a:rPr lang="fr-FR" sz="1600" i="1" dirty="0" err="1">
                <a:solidFill>
                  <a:schemeClr val="tx2"/>
                </a:solidFill>
              </a:rPr>
              <a:t>project</a:t>
            </a:r>
            <a:r>
              <a:rPr lang="fr-FR" sz="1600" i="1" dirty="0">
                <a:solidFill>
                  <a:schemeClr val="tx2"/>
                </a:solidFill>
              </a:rPr>
              <a:t>: appoint an </a:t>
            </a:r>
            <a:r>
              <a:rPr lang="fr-FR" sz="1600" i="1" dirty="0" err="1">
                <a:solidFill>
                  <a:schemeClr val="tx2"/>
                </a:solidFill>
              </a:rPr>
              <a:t>operational</a:t>
            </a:r>
            <a:r>
              <a:rPr lang="fr-FR" sz="1600" i="1" dirty="0">
                <a:solidFill>
                  <a:schemeClr val="tx2"/>
                </a:solidFill>
              </a:rPr>
              <a:t> leader. For </a:t>
            </a:r>
            <a:r>
              <a:rPr lang="fr-FR" sz="1600" i="1" dirty="0" err="1">
                <a:solidFill>
                  <a:schemeClr val="tx2"/>
                </a:solidFill>
              </a:rPr>
              <a:t>each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partner</a:t>
            </a:r>
            <a:r>
              <a:rPr lang="fr-FR" sz="1600" i="1" dirty="0">
                <a:solidFill>
                  <a:schemeClr val="tx2"/>
                </a:solidFill>
              </a:rPr>
              <a:t>: appoint a contact </a:t>
            </a:r>
            <a:r>
              <a:rPr lang="fr-FR" sz="1600" i="1" dirty="0" err="1">
                <a:solidFill>
                  <a:schemeClr val="tx2"/>
                </a:solidFill>
              </a:rPr>
              <a:t>person</a:t>
            </a:r>
            <a:r>
              <a:rPr lang="fr-FR" sz="1600" i="1" dirty="0">
                <a:solidFill>
                  <a:schemeClr val="tx2"/>
                </a:solidFill>
              </a:rPr>
              <a:t> (not </a:t>
            </a:r>
            <a:r>
              <a:rPr lang="fr-FR" sz="1600" i="1" dirty="0" err="1">
                <a:solidFill>
                  <a:schemeClr val="tx2"/>
                </a:solidFill>
              </a:rPr>
              <a:t>necessarily</a:t>
            </a:r>
            <a:r>
              <a:rPr lang="fr-FR" sz="1600" i="1" dirty="0">
                <a:solidFill>
                  <a:schemeClr val="tx2"/>
                </a:solidFill>
              </a:rPr>
              <a:t> the CEO).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74194D-F651-8197-60ED-6CF950674C2E}"/>
              </a:ext>
            </a:extLst>
          </p:cNvPr>
          <p:cNvSpPr txBox="1"/>
          <p:nvPr/>
        </p:nvSpPr>
        <p:spPr>
          <a:xfrm>
            <a:off x="10515600" y="6340461"/>
            <a:ext cx="556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NEWTIMES: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A new range</a:t>
            </a:r>
          </a:p>
          <a:p>
            <a:r>
              <a:rPr lang="en-US" sz="1600" dirty="0">
                <a:solidFill>
                  <a:schemeClr val="tx2"/>
                </a:solidFill>
              </a:rPr>
              <a:t>A new product line leveraging the company's in-house expertise (engineering, software, small-batch production).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A key advantage for the future, enabling larger-scale production.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B983C08-FB90-4C58-B637-E0F878A0534D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</a:p>
        </p:txBody>
      </p:sp>
    </p:spTree>
    <p:extLst>
      <p:ext uri="{BB962C8B-B14F-4D97-AF65-F5344CB8AC3E}">
        <p14:creationId xmlns:p14="http://schemas.microsoft.com/office/powerpoint/2010/main" val="337932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B97EA-4D81-9894-DD90-3B391C9C7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2626FE-0D8C-E525-80D0-F462D3D40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1669"/>
            <a:ext cx="4191000" cy="9270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207BD7-194C-4973-BFA7-5DC5FF54A516}"/>
              </a:ext>
            </a:extLst>
          </p:cNvPr>
          <p:cNvSpPr txBox="1"/>
          <p:nvPr/>
        </p:nvSpPr>
        <p:spPr>
          <a:xfrm>
            <a:off x="381000" y="3543300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Merci </a:t>
            </a:r>
            <a:b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        </a:t>
            </a:r>
            <a:r>
              <a:rPr lang="fr-FR" sz="6000" i="1" dirty="0" err="1">
                <a:solidFill>
                  <a:schemeClr val="tx2"/>
                </a:solidFill>
                <a:latin typeface="Garamond" panose="02020404030301010803" pitchFamily="18" charset="0"/>
              </a:rPr>
              <a:t>Thank</a:t>
            </a:r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fr-FR" sz="6000" i="1" dirty="0" err="1">
                <a:solidFill>
                  <a:schemeClr val="tx2"/>
                </a:solidFill>
                <a:latin typeface="Garamond" panose="02020404030301010803" pitchFamily="18" charset="0"/>
              </a:rPr>
              <a:t>you</a:t>
            </a:r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b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                    Gracias</a:t>
            </a:r>
            <a:b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                             </a:t>
            </a:r>
            <a:r>
              <a:rPr lang="fr-FR" sz="6000" i="1" dirty="0" err="1">
                <a:solidFill>
                  <a:schemeClr val="tx2"/>
                </a:solidFill>
                <a:latin typeface="Garamond" panose="02020404030301010803" pitchFamily="18" charset="0"/>
              </a:rPr>
              <a:t>Gràcies</a:t>
            </a:r>
            <a:r>
              <a:rPr lang="fr-FR" sz="6000" i="1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C1143C2-175D-410C-ABFC-226A0E933EB3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: </a:t>
            </a:r>
            <a:r>
              <a:rPr lang="en-US" sz="28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Bulk dispensing machine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9AB1A1-7EC7-A58A-9A35-5F6517E30FB7}"/>
              </a:ext>
            </a:extLst>
          </p:cNvPr>
          <p:cNvSpPr txBox="1"/>
          <p:nvPr/>
        </p:nvSpPr>
        <p:spPr>
          <a:xfrm>
            <a:off x="9372600" y="3365296"/>
            <a:ext cx="7543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Un grand Merci </a:t>
            </a:r>
          </a:p>
          <a:p>
            <a:pPr lvl="1"/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À l’Europe </a:t>
            </a:r>
          </a:p>
          <a:p>
            <a:pPr lvl="1"/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À l’</a:t>
            </a:r>
            <a:r>
              <a:rPr lang="fr-FR" sz="4000" i="1" dirty="0" err="1">
                <a:solidFill>
                  <a:schemeClr val="tx2"/>
                </a:solidFill>
                <a:latin typeface="Garamond" panose="02020404030301010803" pitchFamily="18" charset="0"/>
              </a:rPr>
              <a:t>Eurorégion</a:t>
            </a:r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 et à l’</a:t>
            </a:r>
            <a:r>
              <a:rPr lang="fr-FR" sz="4000" i="1" dirty="0" err="1">
                <a:solidFill>
                  <a:schemeClr val="tx2"/>
                </a:solidFill>
                <a:latin typeface="Garamond" panose="02020404030301010803" pitchFamily="18" charset="0"/>
              </a:rPr>
              <a:t>Ad’Occ</a:t>
            </a:r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</a:p>
          <a:p>
            <a:pPr lvl="1"/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À nos nouveaux partenaires</a:t>
            </a:r>
          </a:p>
          <a:p>
            <a:pPr lvl="1"/>
            <a:r>
              <a:rPr lang="fr-FR" sz="4000" i="1" dirty="0">
                <a:solidFill>
                  <a:schemeClr val="tx2"/>
                </a:solidFill>
                <a:latin typeface="Garamond" panose="02020404030301010803" pitchFamily="18" charset="0"/>
              </a:rPr>
              <a:t>À nos équipes pour leurs engagements</a:t>
            </a:r>
          </a:p>
        </p:txBody>
      </p:sp>
    </p:spTree>
    <p:extLst>
      <p:ext uri="{BB962C8B-B14F-4D97-AF65-F5344CB8AC3E}">
        <p14:creationId xmlns:p14="http://schemas.microsoft.com/office/powerpoint/2010/main" val="10567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445</Words>
  <Application>Microsoft Office PowerPoint</Application>
  <PresentationFormat>Personnalisé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Garamond</vt:lpstr>
      <vt:lpstr>Calibri</vt:lpstr>
      <vt:lpstr>Calibri (MS) Bold</vt:lpstr>
      <vt:lpstr>Times New Roman</vt:lpstr>
      <vt:lpstr>Arial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Didier Lopez</cp:lastModifiedBy>
  <cp:revision>27</cp:revision>
  <dcterms:created xsi:type="dcterms:W3CDTF">2006-08-16T00:00:00Z</dcterms:created>
  <dcterms:modified xsi:type="dcterms:W3CDTF">2026-06-24T09:51:42Z</dcterms:modified>
  <dc:identifier>DAGbmq4tcY0</dc:identifier>
</cp:coreProperties>
</file>